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8"/>
  </p:notesMasterIdLst>
  <p:handoutMasterIdLst>
    <p:handoutMasterId r:id="rId29"/>
  </p:handoutMasterIdLst>
  <p:sldIdLst>
    <p:sldId id="256" r:id="rId2"/>
    <p:sldId id="305" r:id="rId3"/>
    <p:sldId id="319" r:id="rId4"/>
    <p:sldId id="320" r:id="rId5"/>
    <p:sldId id="321" r:id="rId6"/>
    <p:sldId id="324" r:id="rId7"/>
    <p:sldId id="304" r:id="rId8"/>
    <p:sldId id="306" r:id="rId9"/>
    <p:sldId id="335" r:id="rId10"/>
    <p:sldId id="336" r:id="rId11"/>
    <p:sldId id="332" r:id="rId12"/>
    <p:sldId id="333" r:id="rId13"/>
    <p:sldId id="334" r:id="rId14"/>
    <p:sldId id="310" r:id="rId15"/>
    <p:sldId id="337" r:id="rId16"/>
    <p:sldId id="311" r:id="rId17"/>
    <p:sldId id="308" r:id="rId18"/>
    <p:sldId id="314" r:id="rId19"/>
    <p:sldId id="315" r:id="rId20"/>
    <p:sldId id="338" r:id="rId21"/>
    <p:sldId id="339" r:id="rId22"/>
    <p:sldId id="328" r:id="rId23"/>
    <p:sldId id="317" r:id="rId24"/>
    <p:sldId id="329" r:id="rId25"/>
    <p:sldId id="330" r:id="rId26"/>
    <p:sldId id="331" r:id="rId2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B5FFB"/>
    <a:srgbClr val="C40000"/>
    <a:srgbClr val="00A7E2"/>
    <a:srgbClr val="EEB500"/>
    <a:srgbClr val="FFCC66"/>
    <a:srgbClr val="990000"/>
    <a:srgbClr val="DEA900"/>
    <a:srgbClr val="EAB200"/>
    <a:srgbClr val="009ED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960" y="1362"/>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E:\Manuals\IPF%20Initiative\Deal%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sz="1600"/>
            </a:pPr>
            <a:r>
              <a:rPr lang="en-US" sz="1600"/>
              <a:t>Annual Volume of Project Finance Transactions </a:t>
            </a:r>
          </a:p>
        </c:rich>
      </c:tx>
      <c:layout>
        <c:manualLayout>
          <c:xMode val="edge"/>
          <c:yMode val="edge"/>
          <c:x val="0.19097788062757659"/>
          <c:y val="2.1505303512645922E-2"/>
        </c:manualLayout>
      </c:layout>
      <c:overlay val="1"/>
    </c:title>
    <c:plotArea>
      <c:layout>
        <c:manualLayout>
          <c:layoutTarget val="inner"/>
          <c:xMode val="edge"/>
          <c:yMode val="edge"/>
          <c:x val="0.10459951881014865"/>
          <c:y val="0.12084499854184894"/>
          <c:w val="0.86484492563429838"/>
          <c:h val="0.72878062117235343"/>
        </c:manualLayout>
      </c:layout>
      <c:barChart>
        <c:barDir val="col"/>
        <c:grouping val="stacked"/>
        <c:ser>
          <c:idx val="0"/>
          <c:order val="0"/>
          <c:dLbls>
            <c:txPr>
              <a:bodyPr/>
              <a:lstStyle/>
              <a:p>
                <a:pPr>
                  <a:defRPr b="1">
                    <a:solidFill>
                      <a:schemeClr val="bg1"/>
                    </a:solidFill>
                  </a:defRPr>
                </a:pPr>
                <a:endParaRPr lang="en-US"/>
              </a:p>
            </c:txPr>
            <c:showVal val="1"/>
          </c:dLbls>
          <c:cat>
            <c:numRef>
              <c:f>Sheet1!$A$21:$A$25</c:f>
              <c:numCache>
                <c:formatCode>General</c:formatCode>
                <c:ptCount val="5"/>
                <c:pt idx="0">
                  <c:v>2007</c:v>
                </c:pt>
                <c:pt idx="1">
                  <c:v>2008</c:v>
                </c:pt>
                <c:pt idx="2">
                  <c:v>2009</c:v>
                </c:pt>
                <c:pt idx="3">
                  <c:v>2010</c:v>
                </c:pt>
                <c:pt idx="4">
                  <c:v>2011</c:v>
                </c:pt>
              </c:numCache>
            </c:numRef>
          </c:cat>
          <c:val>
            <c:numRef>
              <c:f>Sheet1!$B$21:$B$25</c:f>
              <c:numCache>
                <c:formatCode>_(* #,##0_);_(* \(#,##0\);_(* "-"??_);_(@_)</c:formatCode>
                <c:ptCount val="5"/>
                <c:pt idx="0">
                  <c:v>72.678999999999988</c:v>
                </c:pt>
                <c:pt idx="1">
                  <c:v>40.466000000000001</c:v>
                </c:pt>
                <c:pt idx="2">
                  <c:v>57.217072000000002</c:v>
                </c:pt>
                <c:pt idx="3">
                  <c:v>14.335520000000002</c:v>
                </c:pt>
                <c:pt idx="4">
                  <c:v>22.329499999999989</c:v>
                </c:pt>
              </c:numCache>
            </c:numRef>
          </c:val>
        </c:ser>
        <c:overlap val="100"/>
        <c:axId val="65903616"/>
        <c:axId val="66071936"/>
      </c:barChart>
      <c:catAx>
        <c:axId val="65903616"/>
        <c:scaling>
          <c:orientation val="minMax"/>
        </c:scaling>
        <c:axPos val="b"/>
        <c:numFmt formatCode="General" sourceLinked="1"/>
        <c:tickLblPos val="nextTo"/>
        <c:txPr>
          <a:bodyPr/>
          <a:lstStyle/>
          <a:p>
            <a:pPr>
              <a:defRPr b="1"/>
            </a:pPr>
            <a:endParaRPr lang="en-US"/>
          </a:p>
        </c:txPr>
        <c:crossAx val="66071936"/>
        <c:crosses val="autoZero"/>
        <c:auto val="1"/>
        <c:lblAlgn val="ctr"/>
        <c:lblOffset val="100"/>
      </c:catAx>
      <c:valAx>
        <c:axId val="66071936"/>
        <c:scaling>
          <c:orientation val="minMax"/>
        </c:scaling>
        <c:axPos val="l"/>
        <c:title>
          <c:tx>
            <c:rich>
              <a:bodyPr rot="0" vert="horz"/>
              <a:lstStyle/>
              <a:p>
                <a:pPr>
                  <a:defRPr/>
                </a:pPr>
                <a:r>
                  <a:rPr lang="en-US"/>
                  <a:t>PKR bn</a:t>
                </a:r>
              </a:p>
            </c:rich>
          </c:tx>
          <c:layout>
            <c:manualLayout>
              <c:xMode val="edge"/>
              <c:yMode val="edge"/>
              <c:x val="0"/>
              <c:y val="1.7575364517716824E-2"/>
            </c:manualLayout>
          </c:layout>
        </c:title>
        <c:numFmt formatCode="_(* #,##0_);_(* \(#,##0\);_(* &quot;-&quot;??_);_(@_)" sourceLinked="1"/>
        <c:tickLblPos val="nextTo"/>
        <c:txPr>
          <a:bodyPr/>
          <a:lstStyle/>
          <a:p>
            <a:pPr>
              <a:defRPr b="1"/>
            </a:pPr>
            <a:endParaRPr lang="en-US"/>
          </a:p>
        </c:txPr>
        <c:crossAx val="65903616"/>
        <c:crosses val="autoZero"/>
        <c:crossBetween val="between"/>
      </c:valAx>
    </c:plotArea>
    <c:plotVisOnly val="1"/>
    <c:dispBlanksAs val="gap"/>
  </c:chart>
  <c:spPr>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287" tIns="46644" rIns="93287" bIns="4664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287" tIns="46644" rIns="93287" bIns="46644" rtlCol="0"/>
          <a:lstStyle>
            <a:lvl1pPr algn="r" fontAlgn="auto">
              <a:spcBef>
                <a:spcPts val="0"/>
              </a:spcBef>
              <a:spcAft>
                <a:spcPts val="0"/>
              </a:spcAft>
              <a:defRPr sz="1200">
                <a:latin typeface="+mn-lt"/>
              </a:defRPr>
            </a:lvl1pPr>
          </a:lstStyle>
          <a:p>
            <a:pPr>
              <a:defRPr/>
            </a:pPr>
            <a:fld id="{AD5A4024-0C99-47E5-9AF8-D3D9DEC15DC6}" type="datetimeFigureOut">
              <a:rPr lang="en-US"/>
              <a:pPr>
                <a:defRPr/>
              </a:pPr>
              <a:t>11/13/2012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287" tIns="46644" rIns="93287" bIns="46644"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287" tIns="46644" rIns="93287" bIns="46644" rtlCol="0" anchor="b"/>
          <a:lstStyle>
            <a:lvl1pPr algn="r" fontAlgn="auto">
              <a:spcBef>
                <a:spcPts val="0"/>
              </a:spcBef>
              <a:spcAft>
                <a:spcPts val="0"/>
              </a:spcAft>
              <a:defRPr sz="1200">
                <a:latin typeface="+mn-lt"/>
              </a:defRPr>
            </a:lvl1pPr>
          </a:lstStyle>
          <a:p>
            <a:pPr>
              <a:defRPr/>
            </a:pPr>
            <a:fld id="{646196A1-00D7-4D32-B474-6C74F0B5118C}" type="slidenum">
              <a:rPr lang="en-US"/>
              <a:pPr>
                <a:defRPr/>
              </a:pPr>
              <a:t>‹#›</a:t>
            </a:fld>
            <a:endParaRPr lang="en-US"/>
          </a:p>
        </p:txBody>
      </p:sp>
    </p:spTree>
    <p:extLst>
      <p:ext uri="{BB962C8B-B14F-4D97-AF65-F5344CB8AC3E}">
        <p14:creationId xmlns:p14="http://schemas.microsoft.com/office/powerpoint/2010/main" xmlns="" val="4011709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287" tIns="46644" rIns="93287" bIns="4664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287" tIns="46644" rIns="93287" bIns="46644" rtlCol="0"/>
          <a:lstStyle>
            <a:lvl1pPr algn="r" fontAlgn="auto">
              <a:spcBef>
                <a:spcPts val="0"/>
              </a:spcBef>
              <a:spcAft>
                <a:spcPts val="0"/>
              </a:spcAft>
              <a:defRPr sz="1200">
                <a:latin typeface="+mn-lt"/>
              </a:defRPr>
            </a:lvl1pPr>
          </a:lstStyle>
          <a:p>
            <a:pPr>
              <a:defRPr/>
            </a:pPr>
            <a:fld id="{15F917D8-4F1F-4045-9EDB-2AACE820561A}" type="datetimeFigureOut">
              <a:rPr lang="en-US"/>
              <a:pPr>
                <a:defRPr/>
              </a:pPr>
              <a:t>11/13/2012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287" tIns="46644" rIns="93287" bIns="46644" rtlCol="0" anchor="ctr"/>
          <a:lstStyle/>
          <a:p>
            <a:pPr lvl="0"/>
            <a:endParaRPr lang="en-US" noProof="0"/>
          </a:p>
        </p:txBody>
      </p:sp>
      <p:sp>
        <p:nvSpPr>
          <p:cNvPr id="5" name="Notes Placeholder 4"/>
          <p:cNvSpPr>
            <a:spLocks noGrp="1"/>
          </p:cNvSpPr>
          <p:nvPr>
            <p:ph type="body" sz="quarter" idx="3"/>
          </p:nvPr>
        </p:nvSpPr>
        <p:spPr>
          <a:xfrm>
            <a:off x="700088" y="4414838"/>
            <a:ext cx="5610225" cy="4184650"/>
          </a:xfrm>
          <a:prstGeom prst="rect">
            <a:avLst/>
          </a:prstGeom>
        </p:spPr>
        <p:txBody>
          <a:bodyPr vert="horz" lIns="93287" tIns="46644" rIns="93287" bIns="4664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287" tIns="46644" rIns="93287" bIns="46644"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287" tIns="46644" rIns="93287" bIns="46644" rtlCol="0" anchor="b"/>
          <a:lstStyle>
            <a:lvl1pPr algn="r" fontAlgn="auto">
              <a:spcBef>
                <a:spcPts val="0"/>
              </a:spcBef>
              <a:spcAft>
                <a:spcPts val="0"/>
              </a:spcAft>
              <a:defRPr sz="1200">
                <a:latin typeface="+mn-lt"/>
              </a:defRPr>
            </a:lvl1pPr>
          </a:lstStyle>
          <a:p>
            <a:pPr>
              <a:defRPr/>
            </a:pPr>
            <a:fld id="{DE9DE43E-5EBA-43CD-AA54-47D4FAA15933}" type="slidenum">
              <a:rPr lang="en-US"/>
              <a:pPr>
                <a:defRPr/>
              </a:pPr>
              <a:t>‹#›</a:t>
            </a:fld>
            <a:endParaRPr lang="en-US"/>
          </a:p>
        </p:txBody>
      </p:sp>
    </p:spTree>
    <p:extLst>
      <p:ext uri="{BB962C8B-B14F-4D97-AF65-F5344CB8AC3E}">
        <p14:creationId xmlns:p14="http://schemas.microsoft.com/office/powerpoint/2010/main" xmlns="" val="26019627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73D768-45E5-425E-94A1-4408CAC70BCE}"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E9DE43E-5EBA-43CD-AA54-47D4FAA15933}"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BB1E83-784C-4EE9-89A3-9B2E7E2D0F3F}"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24233A3-6036-4B7E-B0B6-589A60499D35}" type="slidenum">
              <a:rPr lang="en-GB" altLang="ko-KR"/>
              <a:pPr/>
              <a:t>13</a:t>
            </a:fld>
            <a:endParaRPr lang="en-GB" altLang="ko-K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ltLang="ko-KR" smtClean="0">
              <a:latin typeface="Arial" charset="0"/>
              <a:ea typeface="굴림" pitchFamily="50"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24233A3-6036-4B7E-B0B6-589A60499D35}" type="slidenum">
              <a:rPr lang="en-GB" altLang="ko-KR"/>
              <a:pPr/>
              <a:t>14</a:t>
            </a:fld>
            <a:endParaRPr lang="en-GB" altLang="ko-K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ltLang="ko-KR" smtClean="0">
              <a:latin typeface="Arial" charset="0"/>
              <a:ea typeface="굴림" pitchFamily="50"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24233A3-6036-4B7E-B0B6-589A60499D35}" type="slidenum">
              <a:rPr lang="en-GB" altLang="ko-KR"/>
              <a:pPr/>
              <a:t>15</a:t>
            </a:fld>
            <a:endParaRPr lang="en-GB" altLang="ko-K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ltLang="ko-KR" smtClean="0">
              <a:latin typeface="Arial" charset="0"/>
              <a:ea typeface="굴림" pitchFamily="50"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24233A3-6036-4B7E-B0B6-589A60499D35}" type="slidenum">
              <a:rPr lang="en-GB" altLang="ko-KR"/>
              <a:pPr/>
              <a:t>16</a:t>
            </a:fld>
            <a:endParaRPr lang="en-GB" altLang="ko-K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ltLang="ko-KR" smtClean="0">
              <a:latin typeface="Arial" charset="0"/>
              <a:ea typeface="굴림" pitchFamily="50"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FDDB6A1E-E9DE-40CA-8403-E3FC0735ABC7}" type="slidenum">
              <a:rPr lang="en-GB" altLang="ko-KR"/>
              <a:pPr/>
              <a:t>17</a:t>
            </a:fld>
            <a:endParaRPr lang="en-GB" altLang="ko-K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altLang="ko-KR" smtClean="0">
              <a:latin typeface="Arial" charset="0"/>
              <a:ea typeface="굴림" pitchFamily="50" charset="-127"/>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24233A3-6036-4B7E-B0B6-589A60499D35}" type="slidenum">
              <a:rPr lang="en-GB" altLang="ko-KR"/>
              <a:pPr/>
              <a:t>18</a:t>
            </a:fld>
            <a:endParaRPr lang="en-GB" altLang="ko-K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ltLang="ko-KR" smtClean="0">
              <a:latin typeface="Arial" charset="0"/>
              <a:ea typeface="굴림" pitchFamily="50" charset="-127"/>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24233A3-6036-4B7E-B0B6-589A60499D35}" type="slidenum">
              <a:rPr lang="en-GB" altLang="ko-KR"/>
              <a:pPr/>
              <a:t>19</a:t>
            </a:fld>
            <a:endParaRPr lang="en-GB" altLang="ko-K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ltLang="ko-KR" smtClean="0">
              <a:latin typeface="Arial" charset="0"/>
              <a:ea typeface="굴림" pitchFamily="50" charset="-127"/>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24233A3-6036-4B7E-B0B6-589A60499D35}" type="slidenum">
              <a:rPr lang="en-GB" altLang="ko-KR"/>
              <a:pPr/>
              <a:t>21</a:t>
            </a:fld>
            <a:endParaRPr lang="en-GB" altLang="ko-K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altLang="ko-KR" dirty="0" smtClean="0">
                <a:latin typeface="Arial" charset="0"/>
                <a:ea typeface="굴림" pitchFamily="50" charset="-127"/>
              </a:rPr>
              <a:t>Under the 1994 Policy,</a:t>
            </a:r>
            <a:r>
              <a:rPr lang="en-US" altLang="ko-KR" sz="1200" dirty="0" smtClean="0">
                <a:latin typeface="+mn-lt"/>
              </a:rPr>
              <a:t> 19 independent private power projects (IPPs) reached financial close in record time for an additional 3400 MW. (Four projects, totaling 435 MW were subsequently terminated.)</a:t>
            </a:r>
            <a:endParaRPr lang="en-US" altLang="ko-KR" dirty="0" smtClean="0">
              <a:latin typeface="Arial" charset="0"/>
              <a:ea typeface="굴림" pitchFamily="50"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BEB873-A9DE-4FB6-A26A-3D28320A174B}"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24233A3-6036-4B7E-B0B6-589A60499D35}" type="slidenum">
              <a:rPr lang="en-GB" altLang="ko-KR"/>
              <a:pPr/>
              <a:t>22</a:t>
            </a:fld>
            <a:endParaRPr lang="en-GB" altLang="ko-K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altLang="ko-KR" dirty="0" smtClean="0">
                <a:latin typeface="Arial" charset="0"/>
                <a:ea typeface="굴림" pitchFamily="50" charset="-127"/>
              </a:rPr>
              <a:t>Under the 1994 Policy,</a:t>
            </a:r>
            <a:r>
              <a:rPr lang="en-US" altLang="ko-KR" sz="1200" dirty="0" smtClean="0">
                <a:latin typeface="+mn-lt"/>
              </a:rPr>
              <a:t> 19 independent private power projects (IPPs) reached financial close in record time for an additional 3400 MW. (Four projects, totaling 435 MW were subsequently terminated.)</a:t>
            </a:r>
            <a:endParaRPr lang="en-US" altLang="ko-KR" dirty="0" smtClean="0">
              <a:latin typeface="Arial" charset="0"/>
              <a:ea typeface="굴림" pitchFamily="50" charset="-127"/>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C6D5B3-4341-4383-A235-8D9183D7AC92}"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a:t>
            </a:r>
            <a:r>
              <a:rPr lang="en-US" baseline="0" dirty="0" smtClean="0"/>
              <a:t> Project financing techniques date back to at least 1299 A.D. when the English Crown financed the exploration and the development of the Devon silver mines by repaying the Florentine merchant bank, Frescobaldi, with output from the mines. The Italian bankers held a one-year lease and mining concession, i.e., they were entitled to as much silver as they could mine during the year.  In this example, the chief characteristic of the project financing is the use of the project’s output or assets to secure financing.</a:t>
            </a:r>
          </a:p>
          <a:p>
            <a:r>
              <a:rPr lang="en-US" b="0" i="1" baseline="0" dirty="0" smtClean="0"/>
              <a:t>Source: John W. </a:t>
            </a:r>
            <a:r>
              <a:rPr lang="en-US" b="0" i="1" baseline="0" dirty="0" err="1" smtClean="0"/>
              <a:t>Kensinger</a:t>
            </a:r>
            <a:r>
              <a:rPr lang="en-US" b="0" i="1" baseline="0" dirty="0" smtClean="0"/>
              <a:t> and John D. Martin. “Project Finance:  Raising Money the Old-Fashioned Way,” in</a:t>
            </a:r>
          </a:p>
          <a:p>
            <a:r>
              <a:rPr lang="en-US" sz="1000" b="0" i="1" baseline="0" dirty="0" smtClean="0"/>
              <a:t>Donald H. Chew, Jr., ed.  1993.  The New Corporate Finance:  Where Theory Meets Practice.  New York:</a:t>
            </a:r>
          </a:p>
          <a:p>
            <a:r>
              <a:rPr lang="en-US" sz="1000" b="0" i="1" baseline="0" dirty="0" smtClean="0"/>
              <a:t>McGraw-Hill, p. 326.</a:t>
            </a:r>
            <a:endParaRPr lang="en-US" sz="1000" b="0" i="1" dirty="0"/>
          </a:p>
        </p:txBody>
      </p:sp>
      <p:sp>
        <p:nvSpPr>
          <p:cNvPr id="4" name="Slide Number Placeholder 3"/>
          <p:cNvSpPr>
            <a:spLocks noGrp="1"/>
          </p:cNvSpPr>
          <p:nvPr>
            <p:ph type="sldNum" sz="quarter" idx="10"/>
          </p:nvPr>
        </p:nvSpPr>
        <p:spPr/>
        <p:txBody>
          <a:bodyPr/>
          <a:lstStyle/>
          <a:p>
            <a:pPr>
              <a:defRPr/>
            </a:pPr>
            <a:fld id="{DE9DE43E-5EBA-43CD-AA54-47D4FAA15933}" type="slidenum">
              <a:rPr lang="en-US" smtClean="0"/>
              <a:pPr>
                <a:defRPr/>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After</a:t>
            </a:r>
            <a:r>
              <a:rPr lang="en-US" baseline="0" dirty="0" smtClean="0"/>
              <a:t> WW2, new governments financed projects through</a:t>
            </a:r>
          </a:p>
          <a:p>
            <a:pPr marL="685800" lvl="1" indent="-228600">
              <a:buFont typeface="Arial" pitchFamily="34" charset="0"/>
              <a:buChar char="•"/>
            </a:pPr>
            <a:r>
              <a:rPr lang="en-US" baseline="0" dirty="0" smtClean="0"/>
              <a:t>Budgetary resources </a:t>
            </a:r>
          </a:p>
          <a:p>
            <a:pPr marL="685800" lvl="1" indent="-228600">
              <a:buFont typeface="Arial" pitchFamily="34" charset="0"/>
              <a:buChar char="•"/>
            </a:pPr>
            <a:r>
              <a:rPr lang="en-US" baseline="0" dirty="0" smtClean="0"/>
              <a:t>Public sector borrowings </a:t>
            </a:r>
          </a:p>
          <a:p>
            <a:pPr marL="685800" lvl="1" indent="-228600">
              <a:buFont typeface="Arial" pitchFamily="34" charset="0"/>
              <a:buChar char="•"/>
            </a:pPr>
            <a:r>
              <a:rPr lang="en-US" baseline="0" dirty="0" smtClean="0"/>
              <a:t>Sovereign borrowing </a:t>
            </a:r>
          </a:p>
          <a:p>
            <a:pPr marL="228600" lvl="0" indent="-228600">
              <a:buFont typeface="+mj-lt"/>
              <a:buAutoNum type="arabicPeriod"/>
            </a:pPr>
            <a:r>
              <a:rPr lang="en-US" baseline="0" dirty="0" smtClean="0"/>
              <a:t>State and Public utilities became primary vehicle of infrastructure creation </a:t>
            </a:r>
          </a:p>
          <a:p>
            <a:pPr marL="228600" lvl="0" indent="-228600">
              <a:buFont typeface="+mj-lt"/>
              <a:buAutoNum type="arabicPeriod"/>
            </a:pPr>
            <a:r>
              <a:rPr lang="en-US" baseline="0" dirty="0" smtClean="0"/>
              <a:t>Governments were identifying needs, setting policy and procuring infrastructure</a:t>
            </a:r>
          </a:p>
          <a:p>
            <a:pPr marL="228600" lvl="0" indent="-228600">
              <a:buFont typeface="+mj-lt"/>
              <a:buAutoNum type="arabicPeriod"/>
            </a:pPr>
            <a:r>
              <a:rPr lang="en-US" baseline="0" dirty="0" smtClean="0"/>
              <a:t>Large scale projects were undertaken during the 70’s </a:t>
            </a:r>
          </a:p>
          <a:p>
            <a:pPr marL="685800" lvl="1" indent="-228600">
              <a:buFont typeface="Arial" pitchFamily="34" charset="0"/>
              <a:buChar char="•"/>
            </a:pPr>
            <a:r>
              <a:rPr lang="en-US" dirty="0" smtClean="0"/>
              <a:t>North Sea Oil </a:t>
            </a:r>
          </a:p>
          <a:p>
            <a:pPr marL="685800" lvl="1" indent="-228600">
              <a:buFont typeface="Arial" pitchFamily="34" charset="0"/>
              <a:buChar char="•"/>
            </a:pPr>
            <a:r>
              <a:rPr lang="en-US" dirty="0" smtClean="0"/>
              <a:t>Euro tunnel</a:t>
            </a:r>
            <a:r>
              <a:rPr lang="en-US" baseline="0" dirty="0" smtClean="0"/>
              <a:t>, pipelines and refineries </a:t>
            </a:r>
          </a:p>
          <a:p>
            <a:pPr marL="228600" lvl="0" indent="-228600">
              <a:buFont typeface="+mj-lt"/>
              <a:buAutoNum type="arabicPeriod"/>
            </a:pPr>
            <a:r>
              <a:rPr lang="en-US" baseline="0" dirty="0" smtClean="0"/>
              <a:t>During the 80’s convergence of various factors led to search for alternative ways of financing </a:t>
            </a:r>
          </a:p>
          <a:p>
            <a:pPr marL="685800" lvl="1" indent="-228600">
              <a:buFont typeface="Arial" pitchFamily="34" charset="0"/>
              <a:buChar char="•"/>
            </a:pPr>
            <a:r>
              <a:rPr lang="en-US" baseline="0" dirty="0" smtClean="0"/>
              <a:t>Debt crises- less borrowing capacity, fewer budgetary resources </a:t>
            </a:r>
          </a:p>
          <a:p>
            <a:pPr marL="685800" lvl="1" indent="-228600">
              <a:buFont typeface="Arial" pitchFamily="34" charset="0"/>
              <a:buChar char="•"/>
            </a:pPr>
            <a:r>
              <a:rPr lang="en-US" baseline="0" dirty="0" smtClean="0"/>
              <a:t>Stiff competition amongst equipment suppliers and operators making them promoter of projects </a:t>
            </a:r>
          </a:p>
          <a:p>
            <a:pPr marL="685800" lvl="1" indent="-228600">
              <a:buFont typeface="Arial" pitchFamily="34" charset="0"/>
              <a:buChar char="•"/>
            </a:pPr>
            <a:r>
              <a:rPr lang="en-US" baseline="0" dirty="0" smtClean="0"/>
              <a:t>Outright privatization was not acceptable </a:t>
            </a:r>
          </a:p>
          <a:p>
            <a:pPr marL="685800" lvl="1" indent="-228600">
              <a:buFont typeface="Arial" pitchFamily="34" charset="0"/>
              <a:buChar char="•"/>
            </a:pPr>
            <a:r>
              <a:rPr lang="en-US" baseline="0" dirty="0" smtClean="0"/>
              <a:t>Increased sophistication of financial markets in engineering financial packages </a:t>
            </a:r>
            <a:endParaRPr lang="en-US" dirty="0"/>
          </a:p>
        </p:txBody>
      </p:sp>
      <p:sp>
        <p:nvSpPr>
          <p:cNvPr id="4" name="Slide Number Placeholder 3"/>
          <p:cNvSpPr>
            <a:spLocks noGrp="1"/>
          </p:cNvSpPr>
          <p:nvPr>
            <p:ph type="sldNum" sz="quarter" idx="10"/>
          </p:nvPr>
        </p:nvSpPr>
        <p:spPr/>
        <p:txBody>
          <a:bodyPr/>
          <a:lstStyle/>
          <a:p>
            <a:pPr>
              <a:defRPr/>
            </a:pPr>
            <a:fld id="{DE9DE43E-5EBA-43CD-AA54-47D4FAA15933}" type="slidenum">
              <a:rPr lang="en-US" smtClean="0"/>
              <a:pPr>
                <a:defRPr/>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E9DE43E-5EBA-43CD-AA54-47D4FAA15933}"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E9DE43E-5EBA-43CD-AA54-47D4FAA15933}"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E9DE43E-5EBA-43CD-AA54-47D4FAA15933}"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E9DE43E-5EBA-43CD-AA54-47D4FAA15933}"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p:txBody>
          <a:bodyPr/>
          <a:lstStyle/>
          <a:p>
            <a:pPr>
              <a:defRPr/>
            </a:pPr>
            <a:fld id="{A700AF0D-67C0-4144-80F0-D1855449F5C7}" type="slidenum">
              <a:rPr lang="en-GB" altLang="ko-KR"/>
              <a:pPr>
                <a:defRPr/>
              </a:pPr>
              <a:t>7</a:t>
            </a:fld>
            <a:endParaRPr lang="en-GB" altLang="ko-KR"/>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altLang="ko-KR" smtClean="0">
              <a:latin typeface="Arial" charset="0"/>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p:txBody>
          <a:bodyPr/>
          <a:lstStyle/>
          <a:p>
            <a:pPr>
              <a:defRPr/>
            </a:pPr>
            <a:fld id="{515967E9-C9EF-4523-8379-25AEB7A8E4D0}" type="slidenum">
              <a:rPr lang="en-GB" altLang="ko-KR"/>
              <a:pPr>
                <a:defRPr/>
              </a:pPr>
              <a:t>8</a:t>
            </a:fld>
            <a:endParaRPr lang="en-GB" altLang="ko-KR"/>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altLang="ko-KR" smtClean="0">
              <a:latin typeface="Arial" charset="0"/>
              <a:ea typeface="굴림" pitchFamily="34"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E9DE43E-5EBA-43CD-AA54-47D4FAA15933}"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AutoShape 5"/>
          <p:cNvSpPr>
            <a:spLocks noChangeArrowheads="1"/>
          </p:cNvSpPr>
          <p:nvPr userDrawn="1"/>
        </p:nvSpPr>
        <p:spPr bwMode="blackWhite">
          <a:xfrm>
            <a:off x="0" y="1384300"/>
            <a:ext cx="8991600" cy="1828800"/>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tx2"/>
          </a:solidFill>
          <a:ln w="9525">
            <a:noFill/>
            <a:miter lim="800000"/>
            <a:headEnd/>
            <a:tailEnd/>
          </a:ln>
        </p:spPr>
        <p:txBody>
          <a:bodyPr/>
          <a:lstStyle/>
          <a:p>
            <a:pPr fontAlgn="auto">
              <a:spcBef>
                <a:spcPts val="0"/>
              </a:spcBef>
              <a:spcAft>
                <a:spcPts val="0"/>
              </a:spcAft>
              <a:defRPr/>
            </a:pPr>
            <a:endParaRPr lang="en-US" sz="2400">
              <a:latin typeface="Times New Roman" pitchFamily="18" charset="0"/>
            </a:endParaRPr>
          </a:p>
        </p:txBody>
      </p:sp>
      <p:sp>
        <p:nvSpPr>
          <p:cNvPr id="8" name="Line 6"/>
          <p:cNvSpPr>
            <a:spLocks noChangeShapeType="1"/>
          </p:cNvSpPr>
          <p:nvPr userDrawn="1"/>
        </p:nvSpPr>
        <p:spPr bwMode="auto">
          <a:xfrm>
            <a:off x="0" y="3060700"/>
            <a:ext cx="8305800" cy="0"/>
          </a:xfrm>
          <a:prstGeom prst="line">
            <a:avLst/>
          </a:prstGeom>
          <a:noFill/>
          <a:ln w="50800">
            <a:solidFill>
              <a:schemeClr val="bg1"/>
            </a:solidFill>
            <a:round/>
            <a:headEnd/>
            <a:tailEnd/>
          </a:ln>
          <a:effectLst/>
        </p:spPr>
        <p:txBody>
          <a:bodyPr/>
          <a:lstStyle/>
          <a:p>
            <a:pPr fontAlgn="auto">
              <a:spcBef>
                <a:spcPts val="0"/>
              </a:spcBef>
              <a:spcAft>
                <a:spcPts val="0"/>
              </a:spcAft>
              <a:defRPr/>
            </a:pPr>
            <a:endParaRPr lang="en-US">
              <a:latin typeface="+mn-lt"/>
            </a:endParaRPr>
          </a:p>
        </p:txBody>
      </p:sp>
      <p:sp>
        <p:nvSpPr>
          <p:cNvPr id="20487" name="Rectangle 7"/>
          <p:cNvSpPr>
            <a:spLocks noGrp="1" noChangeArrowheads="1"/>
          </p:cNvSpPr>
          <p:nvPr userDrawn="1">
            <p:ph type="ctrTitle"/>
          </p:nvPr>
        </p:nvSpPr>
        <p:spPr>
          <a:xfrm>
            <a:off x="138138" y="1427163"/>
            <a:ext cx="8077200" cy="1609725"/>
          </a:xfrm>
        </p:spPr>
        <p:txBody>
          <a:bodyPr/>
          <a:lstStyle>
            <a:lvl1pPr>
              <a:defRPr sz="4800">
                <a:solidFill>
                  <a:schemeClr val="bg1"/>
                </a:solidFill>
              </a:defRPr>
            </a:lvl1pPr>
          </a:lstStyle>
          <a:p>
            <a:r>
              <a:rPr lang="en-US" dirty="0" smtClean="0"/>
              <a:t>Click to edit Master title style</a:t>
            </a:r>
            <a:endParaRPr lang="en-US" dirty="0"/>
          </a:p>
        </p:txBody>
      </p:sp>
      <p:sp>
        <p:nvSpPr>
          <p:cNvPr id="20488" name="Rectangle 8"/>
          <p:cNvSpPr>
            <a:spLocks noGrp="1" noChangeArrowheads="1"/>
          </p:cNvSpPr>
          <p:nvPr userDrawn="1">
            <p:ph type="subTitle" idx="1"/>
          </p:nvPr>
        </p:nvSpPr>
        <p:spPr>
          <a:xfrm>
            <a:off x="1066800" y="3441700"/>
            <a:ext cx="6629400" cy="701680"/>
          </a:xfrm>
        </p:spPr>
        <p:txBody>
          <a:bodyPr/>
          <a:lstStyle>
            <a:lvl1pPr marL="0" indent="0" algn="ctr">
              <a:buFont typeface="Wingdings" pitchFamily="2" charset="2"/>
              <a:buNone/>
              <a:defRPr sz="3600" b="1">
                <a:solidFill>
                  <a:schemeClr val="accent2"/>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D209C0C8-D213-472F-BC09-9541A8C4D406}" type="slidenum">
              <a:rPr lang="en-US"/>
              <a:pPr>
                <a:defRPr/>
              </a:pPr>
              <a:t>‹#›</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71EFC985-C99B-4964-BD9E-74093381115D}" type="slidenum">
              <a:rPr lang="en-US"/>
              <a:pPr>
                <a:defRPr/>
              </a:pPr>
              <a:t>‹#›</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748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748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3465513" y="6381750"/>
            <a:ext cx="2133600" cy="476250"/>
          </a:xfrm>
        </p:spPr>
        <p:txBody>
          <a:bodyPr/>
          <a:lstStyle>
            <a:lvl1pPr>
              <a:defRPr/>
            </a:lvl1pPr>
          </a:lstStyle>
          <a:p>
            <a:fld id="{FC42796D-F035-4D02-9BBD-9DB7F062DB2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E402EEF-A617-4003-AF44-917DB96DE1D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5" name="Title 1"/>
          <p:cNvSpPr>
            <a:spLocks noGrp="1"/>
          </p:cNvSpPr>
          <p:nvPr>
            <p:ph type="title"/>
          </p:nvPr>
        </p:nvSpPr>
        <p:spPr>
          <a:xfrm>
            <a:off x="-32" y="228600"/>
            <a:ext cx="8015287" cy="914400"/>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lvl1pPr>
              <a:defRPr sz="1200" b="0">
                <a:solidFill>
                  <a:srgbClr val="C00000"/>
                </a:solidFill>
              </a:defRPr>
            </a:lvl1pPr>
          </a:lstStyle>
          <a:p>
            <a:pPr>
              <a:defRPr/>
            </a:pPr>
            <a:r>
              <a:rPr lang="en-US"/>
              <a:t>Project &amp; Structured Finance</a:t>
            </a:r>
          </a:p>
        </p:txBody>
      </p:sp>
      <p:sp>
        <p:nvSpPr>
          <p:cNvPr id="4" name="Slide Number Placeholder 3"/>
          <p:cNvSpPr>
            <a:spLocks noGrp="1"/>
          </p:cNvSpPr>
          <p:nvPr>
            <p:ph type="sldNum" sz="quarter" idx="11"/>
          </p:nvPr>
        </p:nvSpPr>
        <p:spPr/>
        <p:txBody>
          <a:bodyPr/>
          <a:lstStyle>
            <a:lvl1pPr>
              <a:defRPr sz="1200"/>
            </a:lvl1pPr>
          </a:lstStyle>
          <a:p>
            <a:pPr>
              <a:defRPr/>
            </a:pPr>
            <a:fld id="{00A99EF9-B3D3-41F0-9485-A2925ED068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406" y="157146"/>
            <a:ext cx="8015287"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357158" y="1214422"/>
            <a:ext cx="7924800" cy="4419600"/>
          </a:xfrm>
        </p:spPr>
        <p:txBody>
          <a:bodyPr/>
          <a:lstStyle>
            <a:lvl1pPr>
              <a:defRPr>
                <a:solidFill>
                  <a:schemeClr val="accent1">
                    <a:lumMod val="75000"/>
                  </a:schemeClr>
                </a:solidFill>
              </a:defRPr>
            </a:lvl1pPr>
            <a:lvl2pPr>
              <a:buClr>
                <a:srgbClr val="FF0000"/>
              </a:buClr>
              <a:buSzPct val="70000"/>
              <a:buFont typeface="Symbol" pitchFamily="18" charset="2"/>
              <a:buChar char=""/>
              <a:defRPr>
                <a:solidFill>
                  <a:schemeClr val="tx2">
                    <a:lumMod val="60000"/>
                    <a:lumOff val="40000"/>
                  </a:schemeClr>
                </a:solidFill>
              </a:defRPr>
            </a:lvl2pPr>
            <a:lvl3pPr>
              <a:buClr>
                <a:srgbClr val="FF0000"/>
              </a:buClr>
              <a:buSzPct val="90000"/>
              <a:buFont typeface="Calibri" pitchFamily="34" charset="0"/>
              <a:buChar char="•"/>
              <a:defRPr>
                <a:solidFill>
                  <a:schemeClr val="accent1"/>
                </a:solidFill>
              </a:defRPr>
            </a:lvl3pPr>
            <a:lvl4pPr>
              <a:buClr>
                <a:srgbClr val="FF0000"/>
              </a:buClr>
              <a:buFont typeface="Wingdings" pitchFamily="2" charset="2"/>
              <a:buChar char="§"/>
              <a:defRPr>
                <a:solidFill>
                  <a:schemeClr val="tx2">
                    <a:lumMod val="60000"/>
                    <a:lumOff val="40000"/>
                  </a:schemeClr>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Slide Number Placeholder 5"/>
          <p:cNvSpPr>
            <a:spLocks noGrp="1"/>
          </p:cNvSpPr>
          <p:nvPr>
            <p:ph type="sldNum" sz="quarter" idx="10"/>
          </p:nvPr>
        </p:nvSpPr>
        <p:spPr/>
        <p:txBody>
          <a:bodyPr/>
          <a:lstStyle>
            <a:lvl1pPr>
              <a:defRPr sz="1200"/>
            </a:lvl1pPr>
          </a:lstStyle>
          <a:p>
            <a:pPr>
              <a:defRPr/>
            </a:pPr>
            <a:fld id="{792A0F6A-928B-460D-967B-F59A7379BEC0}" type="slidenum">
              <a:rPr lang="en-US"/>
              <a:pPr>
                <a:defRPr/>
              </a:pPr>
              <a:t>‹#›</a:t>
            </a:fld>
            <a:endParaRPr lang="en-US"/>
          </a:p>
        </p:txBody>
      </p:sp>
      <p:sp>
        <p:nvSpPr>
          <p:cNvPr id="5" name="Footer Placeholder 2"/>
          <p:cNvSpPr>
            <a:spLocks noGrp="1"/>
          </p:cNvSpPr>
          <p:nvPr>
            <p:ph type="ftr" sz="quarter" idx="11"/>
          </p:nvPr>
        </p:nvSpPr>
        <p:spPr/>
        <p:txBody>
          <a:bodyPr/>
          <a:lstStyle>
            <a:lvl1pPr>
              <a:defRPr sz="1200" b="0">
                <a:solidFill>
                  <a:srgbClr val="C00000"/>
                </a:solidFill>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Title 1"/>
          <p:cNvSpPr txBox="1">
            <a:spLocks/>
          </p:cNvSpPr>
          <p:nvPr userDrawn="1"/>
        </p:nvSpPr>
        <p:spPr bwMode="auto">
          <a:xfrm>
            <a:off x="71438" y="-71438"/>
            <a:ext cx="8015287" cy="914401"/>
          </a:xfrm>
          <a:prstGeom prst="rect">
            <a:avLst/>
          </a:prstGeom>
          <a:noFill/>
          <a:ln w="9525">
            <a:noFill/>
            <a:miter lim="800000"/>
            <a:headEnd/>
            <a:tailEnd/>
          </a:ln>
          <a:effectLst/>
        </p:spPr>
        <p:txBody>
          <a:bodyPr anchor="ctr"/>
          <a:lstStyle/>
          <a:p>
            <a:pPr>
              <a:defRPr/>
            </a:pPr>
            <a:r>
              <a:rPr lang="en-US" sz="4200" kern="0" dirty="0">
                <a:solidFill>
                  <a:schemeClr val="bg1"/>
                </a:solidFill>
                <a:latin typeface="+mj-lt"/>
                <a:ea typeface="+mj-ea"/>
                <a:cs typeface="+mj-cs"/>
              </a:rPr>
              <a:t>Click to edit Master title style</a:t>
            </a:r>
          </a:p>
        </p:txBody>
      </p:sp>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5D539204-4CA2-410F-8501-C53531B8E630}" type="slidenum">
              <a:rPr lang="en-US"/>
              <a:pPr>
                <a:defRPr/>
              </a:pPr>
              <a:t>‹#›</a:t>
            </a:fld>
            <a:endParaRPr lang="en-US"/>
          </a:p>
        </p:txBody>
      </p:sp>
      <p:sp>
        <p:nvSpPr>
          <p:cNvPr id="6" name="Footer Placeholder 2"/>
          <p:cNvSpPr>
            <a:spLocks noGrp="1"/>
          </p:cNvSpPr>
          <p:nvPr>
            <p:ph type="ftr" sz="quarter" idx="11"/>
          </p:nvPr>
        </p:nvSpPr>
        <p:spPr/>
        <p:txBody>
          <a:bodyPr/>
          <a:lstStyle>
            <a:lvl1pPr>
              <a:defRPr sz="1200" b="0">
                <a:solidFill>
                  <a:srgbClr val="C00000"/>
                </a:solidFill>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1406" y="-24"/>
            <a:ext cx="8015287"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pPr>
              <a:defRPr/>
            </a:pPr>
            <a:fld id="{85CB6B94-90FF-4667-B378-1BE7E82FEF4B}" type="slidenum">
              <a:rPr lang="en-US"/>
              <a:pPr>
                <a:defRPr/>
              </a:pPr>
              <a:t>‹#›</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406"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pPr>
              <a:defRPr/>
            </a:pPr>
            <a:fld id="{87C6C4C1-A1D7-4837-9E1E-63199ADBEB30}" type="slidenum">
              <a:rPr lang="en-US"/>
              <a:pPr>
                <a:defRPr/>
              </a:pPr>
              <a:t>‹#›</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 y="228600"/>
            <a:ext cx="8015287" cy="914400"/>
          </a:xfrm>
        </p:spPr>
        <p:txBody>
          <a:bodyPr/>
          <a:lstStyle/>
          <a:p>
            <a:r>
              <a:rPr lang="en-US" smtClean="0"/>
              <a:t>Click to edit Master title style</a:t>
            </a:r>
            <a:endParaRPr lang="en-US"/>
          </a:p>
        </p:txBody>
      </p:sp>
      <p:sp>
        <p:nvSpPr>
          <p:cNvPr id="3" name="Footer Placeholder 3"/>
          <p:cNvSpPr>
            <a:spLocks noGrp="1"/>
          </p:cNvSpPr>
          <p:nvPr>
            <p:ph type="ftr" sz="quarter" idx="10"/>
          </p:nvPr>
        </p:nvSpPr>
        <p:spPr>
          <a:xfrm>
            <a:off x="142875" y="6286500"/>
            <a:ext cx="2895600" cy="457200"/>
          </a:xfrm>
        </p:spPr>
        <p:txBody>
          <a:bodyPr/>
          <a:lstStyle>
            <a:lvl1pPr>
              <a:defRPr/>
            </a:lvl1pPr>
          </a:lstStyle>
          <a:p>
            <a:pPr>
              <a:defRPr/>
            </a:pPr>
            <a:endParaRPr lang="en-US"/>
          </a:p>
        </p:txBody>
      </p:sp>
      <p:sp>
        <p:nvSpPr>
          <p:cNvPr id="4" name="Slide Number Placeholder 4"/>
          <p:cNvSpPr>
            <a:spLocks noGrp="1"/>
          </p:cNvSpPr>
          <p:nvPr>
            <p:ph type="sldNum" sz="quarter" idx="11"/>
          </p:nvPr>
        </p:nvSpPr>
        <p:spPr>
          <a:xfrm>
            <a:off x="6572250" y="6257925"/>
            <a:ext cx="2133600" cy="457200"/>
          </a:xfrm>
        </p:spPr>
        <p:txBody>
          <a:bodyPr/>
          <a:lstStyle>
            <a:lvl1pPr>
              <a:defRPr/>
            </a:lvl1pPr>
          </a:lstStyle>
          <a:p>
            <a:pPr>
              <a:defRPr/>
            </a:pPr>
            <a:fld id="{BC0CAA4B-728B-4835-9280-A3D6D55BD46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32" y="228600"/>
            <a:ext cx="8015287" cy="914400"/>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b="0">
                <a:solidFill>
                  <a:srgbClr val="C00000"/>
                </a:solidFill>
              </a:defRPr>
            </a:lvl1pPr>
          </a:lstStyle>
          <a:p>
            <a:pPr>
              <a:defRPr/>
            </a:pPr>
            <a:endParaRPr lang="en-US"/>
          </a:p>
        </p:txBody>
      </p:sp>
      <p:sp>
        <p:nvSpPr>
          <p:cNvPr id="4" name="Slide Number Placeholder 3"/>
          <p:cNvSpPr>
            <a:spLocks noGrp="1"/>
          </p:cNvSpPr>
          <p:nvPr>
            <p:ph type="sldNum" sz="quarter" idx="11"/>
          </p:nvPr>
        </p:nvSpPr>
        <p:spPr/>
        <p:txBody>
          <a:bodyPr/>
          <a:lstStyle>
            <a:lvl1pPr>
              <a:defRPr sz="1200"/>
            </a:lvl1pPr>
          </a:lstStyle>
          <a:p>
            <a:pPr>
              <a:defRPr/>
            </a:pPr>
            <a:fld id="{E4DE3756-F3F4-4A15-B89D-D8247422D7C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A172229C-AAB7-4D22-ABEB-20AE07B4E52A}" type="slidenum">
              <a:rPr lang="en-US"/>
              <a:pPr>
                <a:defRPr/>
              </a:pPr>
              <a:t>‹#›</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C2F915B6-5E1F-4358-AFBA-1C6E904FA7AE}" type="slidenum">
              <a:rPr lang="en-US"/>
              <a:pPr>
                <a:defRPr/>
              </a:pPr>
              <a:t>‹#›</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60" name="AutoShape 4"/>
          <p:cNvSpPr>
            <a:spLocks noChangeArrowheads="1"/>
          </p:cNvSpPr>
          <p:nvPr/>
        </p:nvSpPr>
        <p:spPr bwMode="blackWhite">
          <a:xfrm>
            <a:off x="0" y="0"/>
            <a:ext cx="8534400" cy="1219200"/>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tx2"/>
          </a:solidFill>
          <a:ln w="9525">
            <a:noFill/>
            <a:miter lim="800000"/>
            <a:headEnd/>
            <a:tailEnd/>
          </a:ln>
        </p:spPr>
        <p:txBody>
          <a:bodyPr/>
          <a:lstStyle/>
          <a:p>
            <a:pPr fontAlgn="auto">
              <a:spcBef>
                <a:spcPts val="0"/>
              </a:spcBef>
              <a:spcAft>
                <a:spcPts val="0"/>
              </a:spcAft>
              <a:defRPr/>
            </a:pPr>
            <a:endParaRPr lang="en-US" sz="2400">
              <a:latin typeface="Times New Roman" pitchFamily="18" charset="0"/>
            </a:endParaRPr>
          </a:p>
        </p:txBody>
      </p:sp>
      <p:sp>
        <p:nvSpPr>
          <p:cNvPr id="19461" name="Line 5"/>
          <p:cNvSpPr>
            <a:spLocks noChangeShapeType="1"/>
          </p:cNvSpPr>
          <p:nvPr/>
        </p:nvSpPr>
        <p:spPr bwMode="auto">
          <a:xfrm>
            <a:off x="71438" y="1071563"/>
            <a:ext cx="8077200" cy="0"/>
          </a:xfrm>
          <a:prstGeom prst="line">
            <a:avLst/>
          </a:prstGeom>
          <a:noFill/>
          <a:ln w="38100">
            <a:solidFill>
              <a:schemeClr val="bg1"/>
            </a:solidFill>
            <a:round/>
            <a:headEnd/>
            <a:tailEnd/>
          </a:ln>
          <a:effectLst/>
        </p:spPr>
        <p:txBody>
          <a:bodyPr/>
          <a:lstStyle/>
          <a:p>
            <a:pPr fontAlgn="auto">
              <a:spcBef>
                <a:spcPts val="0"/>
              </a:spcBef>
              <a:spcAft>
                <a:spcPts val="0"/>
              </a:spcAft>
              <a:defRPr/>
            </a:pPr>
            <a:endParaRPr lang="en-US">
              <a:latin typeface="+mn-lt"/>
            </a:endParaRPr>
          </a:p>
        </p:txBody>
      </p:sp>
      <p:sp>
        <p:nvSpPr>
          <p:cNvPr id="1027" name="Rectangle 6"/>
          <p:cNvSpPr>
            <a:spLocks noGrp="1" noChangeArrowheads="1"/>
          </p:cNvSpPr>
          <p:nvPr userDrawn="1">
            <p:ph type="title"/>
          </p:nvPr>
        </p:nvSpPr>
        <p:spPr bwMode="auto">
          <a:xfrm>
            <a:off x="71438" y="-142875"/>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userDrawn="1">
            <p:ph type="body" idx="1"/>
          </p:nvPr>
        </p:nvSpPr>
        <p:spPr bwMode="auto">
          <a:xfrm>
            <a:off x="285750" y="11430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9466" name="Rectangle 10"/>
          <p:cNvSpPr>
            <a:spLocks noGrp="1" noChangeArrowheads="1"/>
          </p:cNvSpPr>
          <p:nvPr userDrawn="1">
            <p:ph type="sldNum" sz="quarter" idx="4"/>
          </p:nvPr>
        </p:nvSpPr>
        <p:spPr bwMode="auto">
          <a:xfrm>
            <a:off x="6572250" y="6286500"/>
            <a:ext cx="21336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600">
                <a:solidFill>
                  <a:schemeClr val="tx2"/>
                </a:solidFill>
                <a:latin typeface="+mj-lt"/>
              </a:defRPr>
            </a:lvl1pPr>
          </a:lstStyle>
          <a:p>
            <a:pPr>
              <a:defRPr/>
            </a:pPr>
            <a:fld id="{85584046-3203-4EE8-BC31-FF8C730A546A}" type="slidenum">
              <a:rPr lang="en-US"/>
              <a:pPr>
                <a:defRPr/>
              </a:pPr>
              <a:t>‹#›</a:t>
            </a:fld>
            <a:endParaRPr lang="en-US"/>
          </a:p>
        </p:txBody>
      </p:sp>
      <p:sp>
        <p:nvSpPr>
          <p:cNvPr id="11" name="Footer Placeholder 2"/>
          <p:cNvSpPr>
            <a:spLocks noGrp="1"/>
          </p:cNvSpPr>
          <p:nvPr userDrawn="1">
            <p:ph type="ftr" sz="quarter" idx="3"/>
          </p:nvPr>
        </p:nvSpPr>
        <p:spPr>
          <a:xfrm>
            <a:off x="214313" y="6357938"/>
            <a:ext cx="2357437" cy="314325"/>
          </a:xfrm>
          <a:prstGeom prst="rect">
            <a:avLst/>
          </a:prstGeom>
        </p:spPr>
        <p:txBody>
          <a:bodyPr/>
          <a:lstStyle>
            <a:lvl1pPr fontAlgn="auto">
              <a:spcBef>
                <a:spcPts val="0"/>
              </a:spcBef>
              <a:spcAft>
                <a:spcPts val="0"/>
              </a:spcAft>
              <a:defRPr sz="1200" b="0" i="1">
                <a:solidFill>
                  <a:srgbClr val="C00000"/>
                </a:solidFill>
                <a:latin typeface="Times New Roman" pitchFamily="18" charset="0"/>
                <a:cs typeface="Times New Roman" pitchFamily="18"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4095" r:id="rId1"/>
    <p:sldLayoutId id="2147484096" r:id="rId2"/>
    <p:sldLayoutId id="2147484097" r:id="rId3"/>
    <p:sldLayoutId id="2147484089" r:id="rId4"/>
    <p:sldLayoutId id="2147484090" r:id="rId5"/>
    <p:sldLayoutId id="2147484098" r:id="rId6"/>
    <p:sldLayoutId id="2147484099" r:id="rId7"/>
    <p:sldLayoutId id="2147484091" r:id="rId8"/>
    <p:sldLayoutId id="2147484092" r:id="rId9"/>
    <p:sldLayoutId id="2147484093" r:id="rId10"/>
    <p:sldLayoutId id="2147484094" r:id="rId11"/>
    <p:sldLayoutId id="2147484100" r:id="rId12"/>
    <p:sldLayoutId id="2147484101" r:id="rId13"/>
    <p:sldLayoutId id="2147484102" r:id="rId14"/>
  </p:sldLayoutIdLst>
  <p:timing>
    <p:tnLst>
      <p:par>
        <p:cTn id="1" dur="indefinite" restart="never" nodeType="tmRoot"/>
      </p:par>
    </p:tnLst>
  </p:timing>
  <p:hf hdr="0" ftr="0" dt="0"/>
  <p:txStyles>
    <p:titleStyle>
      <a:lvl1pPr algn="l" rtl="0" eaLnBrk="0" fontAlgn="base" hangingPunct="0">
        <a:spcBef>
          <a:spcPct val="0"/>
        </a:spcBef>
        <a:spcAft>
          <a:spcPct val="0"/>
        </a:spcAft>
        <a:defRPr sz="4200">
          <a:solidFill>
            <a:schemeClr val="bg1"/>
          </a:solidFill>
          <a:latin typeface="+mj-lt"/>
          <a:ea typeface="+mj-ea"/>
          <a:cs typeface="+mj-cs"/>
        </a:defRPr>
      </a:lvl1pPr>
      <a:lvl2pPr algn="l" rtl="0" eaLnBrk="0" fontAlgn="base" hangingPunct="0">
        <a:spcBef>
          <a:spcPct val="0"/>
        </a:spcBef>
        <a:spcAft>
          <a:spcPct val="0"/>
        </a:spcAft>
        <a:defRPr sz="4200">
          <a:solidFill>
            <a:schemeClr val="bg1"/>
          </a:solidFill>
          <a:latin typeface="Calibri" pitchFamily="34" charset="0"/>
        </a:defRPr>
      </a:lvl2pPr>
      <a:lvl3pPr algn="l" rtl="0" eaLnBrk="0" fontAlgn="base" hangingPunct="0">
        <a:spcBef>
          <a:spcPct val="0"/>
        </a:spcBef>
        <a:spcAft>
          <a:spcPct val="0"/>
        </a:spcAft>
        <a:defRPr sz="4200">
          <a:solidFill>
            <a:schemeClr val="bg1"/>
          </a:solidFill>
          <a:latin typeface="Calibri" pitchFamily="34" charset="0"/>
        </a:defRPr>
      </a:lvl3pPr>
      <a:lvl4pPr algn="l" rtl="0" eaLnBrk="0" fontAlgn="base" hangingPunct="0">
        <a:spcBef>
          <a:spcPct val="0"/>
        </a:spcBef>
        <a:spcAft>
          <a:spcPct val="0"/>
        </a:spcAft>
        <a:defRPr sz="4200">
          <a:solidFill>
            <a:schemeClr val="bg1"/>
          </a:solidFill>
          <a:latin typeface="Calibri" pitchFamily="34" charset="0"/>
        </a:defRPr>
      </a:lvl4pPr>
      <a:lvl5pPr algn="l" rtl="0" eaLnBrk="0" fontAlgn="base" hangingPunct="0">
        <a:spcBef>
          <a:spcPct val="0"/>
        </a:spcBef>
        <a:spcAft>
          <a:spcPct val="0"/>
        </a:spcAft>
        <a:defRPr sz="4200">
          <a:solidFill>
            <a:schemeClr val="bg1"/>
          </a:solidFill>
          <a:latin typeface="Calibri" pitchFamily="34" charset="0"/>
        </a:defRPr>
      </a:lvl5pPr>
      <a:lvl6pPr marL="457200" algn="l" rtl="0" eaLnBrk="1" fontAlgn="base" hangingPunct="1">
        <a:spcBef>
          <a:spcPct val="0"/>
        </a:spcBef>
        <a:spcAft>
          <a:spcPct val="0"/>
        </a:spcAft>
        <a:defRPr sz="4200">
          <a:solidFill>
            <a:schemeClr val="tx2"/>
          </a:solidFill>
          <a:latin typeface="Arial" charset="0"/>
        </a:defRPr>
      </a:lvl6pPr>
      <a:lvl7pPr marL="914400" algn="l" rtl="0" eaLnBrk="1" fontAlgn="base" hangingPunct="1">
        <a:spcBef>
          <a:spcPct val="0"/>
        </a:spcBef>
        <a:spcAft>
          <a:spcPct val="0"/>
        </a:spcAft>
        <a:defRPr sz="4200">
          <a:solidFill>
            <a:schemeClr val="tx2"/>
          </a:solidFill>
          <a:latin typeface="Arial" charset="0"/>
        </a:defRPr>
      </a:lvl7pPr>
      <a:lvl8pPr marL="1371600" algn="l" rtl="0" eaLnBrk="1" fontAlgn="base" hangingPunct="1">
        <a:spcBef>
          <a:spcPct val="0"/>
        </a:spcBef>
        <a:spcAft>
          <a:spcPct val="0"/>
        </a:spcAft>
        <a:defRPr sz="4200">
          <a:solidFill>
            <a:schemeClr val="tx2"/>
          </a:solidFill>
          <a:latin typeface="Arial" charset="0"/>
        </a:defRPr>
      </a:lvl8pPr>
      <a:lvl9pPr marL="1828800" algn="l" rtl="0" eaLnBrk="1" fontAlgn="base" hangingPunct="1">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rgbClr val="FF0000"/>
        </a:buClr>
        <a:buSzPct val="80000"/>
        <a:buFont typeface="Wingdings" pitchFamily="2" charset="2"/>
        <a:buChar char="§"/>
        <a:defRPr lang="en-US" sz="3200" dirty="0">
          <a:solidFill>
            <a:srgbClr val="376092"/>
          </a:solidFill>
          <a:latin typeface="+mn-lt"/>
          <a:ea typeface="+mn-ea"/>
          <a:cs typeface="+mn-cs"/>
        </a:defRPr>
      </a:lvl1pPr>
      <a:lvl2pPr marL="742950" indent="-285750" algn="l" rtl="0" eaLnBrk="0" fontAlgn="base" hangingPunct="0">
        <a:spcBef>
          <a:spcPct val="20000"/>
        </a:spcBef>
        <a:spcAft>
          <a:spcPct val="0"/>
        </a:spcAft>
        <a:buClr>
          <a:srgbClr val="17375E"/>
        </a:buClr>
        <a:buSzPct val="70000"/>
        <a:buFont typeface="Wingdings" pitchFamily="2" charset="2"/>
        <a:buChar char="l"/>
        <a:defRPr lang="en-US" sz="3200" dirty="0">
          <a:solidFill>
            <a:srgbClr val="558ED5"/>
          </a:solidFill>
          <a:latin typeface="+mn-lt"/>
          <a:ea typeface="+mn-ea"/>
          <a:cs typeface="+mn-cs"/>
        </a:defRPr>
      </a:lvl2pPr>
      <a:lvl3pPr marL="1143000" indent="-228600" algn="l" rtl="0" eaLnBrk="0" fontAlgn="base" hangingPunct="0">
        <a:spcBef>
          <a:spcPct val="20000"/>
        </a:spcBef>
        <a:spcAft>
          <a:spcPct val="0"/>
        </a:spcAft>
        <a:buClr>
          <a:srgbClr val="376092"/>
        </a:buClr>
        <a:buSzPct val="60000"/>
        <a:buFont typeface="Wingdings" pitchFamily="2" charset="2"/>
        <a:buChar char=""/>
        <a:defRPr lang="en-US" sz="3200" dirty="0">
          <a:solidFill>
            <a:schemeClr val="accent1"/>
          </a:solidFill>
          <a:latin typeface="+mn-lt"/>
          <a:ea typeface="+mn-ea"/>
          <a:cs typeface="+mn-cs"/>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lang="en-US" sz="3200" dirty="0">
          <a:solidFill>
            <a:srgbClr val="558ED5"/>
          </a:solidFill>
          <a:latin typeface="+mn-lt"/>
          <a:ea typeface="+mn-ea"/>
          <a:cs typeface="+mn-cs"/>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lang="en-US" sz="3200" dirty="0">
          <a:solidFill>
            <a:schemeClr val="tx2"/>
          </a:solidFill>
          <a:latin typeface="+mn-lt"/>
          <a:ea typeface="+mn-ea"/>
          <a:cs typeface="+mn-cs"/>
        </a:defRPr>
      </a:lvl5pPr>
      <a:lvl6pPr marL="2514600" indent="-228600" algn="l" rtl="0" eaLnBrk="1" fontAlgn="base" hangingPunct="1">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eaLnBrk="1" fontAlgn="base" hangingPunct="1">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eaLnBrk="1" fontAlgn="base" hangingPunct="1">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eaLnBrk="1" fontAlgn="base" hangingPunct="1">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hemeOverride" Target="../theme/themeOverride1.xml"/><Relationship Id="rId5" Type="http://schemas.openxmlformats.org/officeDocument/2006/relationships/notesSlide" Target="../notesSlides/notesSlide8.xml"/><Relationship Id="rId4"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ctrTitle"/>
          </p:nvPr>
        </p:nvSpPr>
        <p:spPr>
          <a:xfrm>
            <a:off x="138113" y="1427163"/>
            <a:ext cx="8077200" cy="1609725"/>
          </a:xfrm>
        </p:spPr>
        <p:txBody>
          <a:bodyPr/>
          <a:lstStyle/>
          <a:p>
            <a:pPr algn="ctr" eaLnBrk="1" hangingPunct="1"/>
            <a:r>
              <a:rPr lang="en-US" sz="4600" b="1" dirty="0" smtClean="0"/>
              <a:t>Introduction to Project Finance-A Lenders’ Perspective</a:t>
            </a:r>
          </a:p>
        </p:txBody>
      </p:sp>
      <p:sp>
        <p:nvSpPr>
          <p:cNvPr id="7171" name="Rectangle 8"/>
          <p:cNvSpPr>
            <a:spLocks noGrp="1" noChangeArrowheads="1"/>
          </p:cNvSpPr>
          <p:nvPr>
            <p:ph type="subTitle" idx="1"/>
          </p:nvPr>
        </p:nvSpPr>
        <p:spPr>
          <a:xfrm>
            <a:off x="500034" y="4156075"/>
            <a:ext cx="7643866" cy="630247"/>
          </a:xfrm>
        </p:spPr>
        <p:txBody>
          <a:bodyPr/>
          <a:lstStyle/>
          <a:p>
            <a:pPr eaLnBrk="1" hangingPunct="1">
              <a:defRPr/>
            </a:pPr>
            <a:r>
              <a:rPr sz="2600" smtClean="0">
                <a:solidFill>
                  <a:srgbClr val="C00000"/>
                </a:solidFill>
              </a:rPr>
              <a:t>|</a:t>
            </a:r>
            <a:r>
              <a:rPr sz="2600" b="0" cap="small" smtClean="0">
                <a:solidFill>
                  <a:schemeClr val="accent1">
                    <a:lumMod val="75000"/>
                  </a:schemeClr>
                </a:solidFill>
              </a:rPr>
              <a:t>Investment Banking Group</a:t>
            </a:r>
            <a:r>
              <a:rPr sz="2800" smtClean="0">
                <a:solidFill>
                  <a:srgbClr val="C00000"/>
                </a:solidFill>
              </a:rPr>
              <a:t>|</a:t>
            </a:r>
            <a:r>
              <a:rPr sz="2600" cap="small" smtClean="0">
                <a:solidFill>
                  <a:schemeClr val="accent1">
                    <a:lumMod val="75000"/>
                  </a:schemeClr>
                </a:solidFill>
              </a:rPr>
              <a:t>United Bank Limited</a:t>
            </a:r>
            <a:r>
              <a:rPr sz="2400" smtClean="0">
                <a:solidFill>
                  <a:srgbClr val="C00000"/>
                </a:solidFill>
              </a:rPr>
              <a:t>|</a:t>
            </a:r>
            <a:endParaRPr sz="2600" cap="small" smtClean="0">
              <a:solidFill>
                <a:schemeClr val="accent1">
                  <a:lumMod val="75000"/>
                </a:schemeClr>
              </a:solidFill>
            </a:endParaRPr>
          </a:p>
        </p:txBody>
      </p:sp>
      <p:sp>
        <p:nvSpPr>
          <p:cNvPr id="7" name="Rectangle 8"/>
          <p:cNvSpPr txBox="1">
            <a:spLocks noChangeArrowheads="1"/>
          </p:cNvSpPr>
          <p:nvPr/>
        </p:nvSpPr>
        <p:spPr bwMode="auto">
          <a:xfrm>
            <a:off x="714348" y="5500702"/>
            <a:ext cx="6629400" cy="500063"/>
          </a:xfrm>
          <a:prstGeom prst="rect">
            <a:avLst/>
          </a:prstGeom>
          <a:noFill/>
          <a:ln w="9525">
            <a:noFill/>
            <a:miter lim="800000"/>
            <a:headEnd/>
            <a:tailEnd/>
          </a:ln>
          <a:effectLst/>
        </p:spPr>
        <p:txBody>
          <a:bodyPr/>
          <a:lstStyle>
            <a:lvl1pPr marL="0" indent="0" algn="ctr">
              <a:buFont typeface="Wingdings" pitchFamily="2" charset="2"/>
              <a:buNone/>
              <a:defRPr b="1">
                <a:solidFill>
                  <a:schemeClr val="accent2"/>
                </a:solidFill>
              </a:defRPr>
            </a:lvl1pPr>
          </a:lstStyle>
          <a:p>
            <a:pPr>
              <a:spcBef>
                <a:spcPct val="20000"/>
              </a:spcBef>
              <a:buClr>
                <a:schemeClr val="hlink"/>
              </a:buClr>
              <a:buSzPct val="80000"/>
              <a:defRPr/>
            </a:pPr>
            <a:r>
              <a:rPr lang="en-US" sz="2000" b="0" kern="0" dirty="0" smtClean="0">
                <a:solidFill>
                  <a:srgbClr val="C00000"/>
                </a:solidFill>
                <a:latin typeface="+mn-lt"/>
              </a:rPr>
              <a:t>November 13, 2012</a:t>
            </a:r>
          </a:p>
        </p:txBody>
      </p:sp>
      <p:pic>
        <p:nvPicPr>
          <p:cNvPr id="7173" name="Picture 4" descr="C:\Documents and Settings\IBGPOOL\Desktop\abeer on 10.1.122.60\Logos\UBL Stand Alone Logo finale.tif"/>
          <p:cNvPicPr>
            <a:picLocks noChangeAspect="1" noChangeArrowheads="1"/>
          </p:cNvPicPr>
          <p:nvPr/>
        </p:nvPicPr>
        <p:blipFill>
          <a:blip r:embed="rId3" cstate="print"/>
          <a:srcRect/>
          <a:stretch>
            <a:fillRect/>
          </a:stretch>
        </p:blipFill>
        <p:spPr bwMode="auto">
          <a:xfrm>
            <a:off x="7572375" y="5929313"/>
            <a:ext cx="1406525" cy="773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Project Finance &amp; Risk Allocation</a:t>
            </a:r>
            <a:endParaRPr lang="en-US" sz="3600" dirty="0"/>
          </a:p>
        </p:txBody>
      </p:sp>
      <p:sp>
        <p:nvSpPr>
          <p:cNvPr id="3" name="Content Placeholder 2"/>
          <p:cNvSpPr>
            <a:spLocks noGrp="1"/>
          </p:cNvSpPr>
          <p:nvPr>
            <p:ph idx="1"/>
          </p:nvPr>
        </p:nvSpPr>
        <p:spPr/>
        <p:txBody>
          <a:bodyPr/>
          <a:lstStyle/>
          <a:p>
            <a:pPr indent="0">
              <a:buNone/>
            </a:pPr>
            <a:endParaRPr altLang="ar-SA" sz="2000" smtClean="0"/>
          </a:p>
          <a:p>
            <a:pPr indent="0">
              <a:buNone/>
            </a:pPr>
            <a:r>
              <a:rPr altLang="ar-SA" sz="2000" smtClean="0">
                <a:solidFill>
                  <a:schemeClr val="tx1"/>
                </a:solidFill>
              </a:rPr>
              <a:t>Project finance, in effect, is the art of identifying risks, assessing their relative magnitude and then allocating these risks to those parties best able to bear them.</a:t>
            </a:r>
          </a:p>
          <a:p>
            <a:endParaRPr lang="en-US" dirty="0"/>
          </a:p>
        </p:txBody>
      </p:sp>
      <p:sp>
        <p:nvSpPr>
          <p:cNvPr id="4" name="Slide Number Placeholder 3"/>
          <p:cNvSpPr>
            <a:spLocks noGrp="1"/>
          </p:cNvSpPr>
          <p:nvPr>
            <p:ph type="sldNum" sz="quarter" idx="10"/>
          </p:nvPr>
        </p:nvSpPr>
        <p:spPr/>
        <p:txBody>
          <a:bodyPr/>
          <a:lstStyle/>
          <a:p>
            <a:pPr>
              <a:defRPr/>
            </a:pPr>
            <a:fld id="{792A0F6A-928B-460D-967B-F59A7379BEC0}" type="slidenum">
              <a:rPr lang="en-US" smtClean="0"/>
              <a:pPr>
                <a:defRPr/>
              </a:pPr>
              <a:t>10</a:t>
            </a:fld>
            <a:endParaRPr lang="en-US" dirty="0"/>
          </a:p>
        </p:txBody>
      </p:sp>
      <p:sp>
        <p:nvSpPr>
          <p:cNvPr id="33" name="Rectangle 34"/>
          <p:cNvSpPr>
            <a:spLocks noChangeArrowheads="1"/>
          </p:cNvSpPr>
          <p:nvPr/>
        </p:nvSpPr>
        <p:spPr bwMode="auto">
          <a:xfrm>
            <a:off x="3810000" y="2951180"/>
            <a:ext cx="1600200" cy="381000"/>
          </a:xfrm>
          <a:prstGeom prst="rect">
            <a:avLst/>
          </a:prstGeom>
          <a:gradFill rotWithShape="1">
            <a:gsLst>
              <a:gs pos="0">
                <a:srgbClr val="000099"/>
              </a:gs>
              <a:gs pos="100000">
                <a:srgbClr val="000099">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Project Risk</a:t>
            </a:r>
          </a:p>
        </p:txBody>
      </p:sp>
      <p:sp>
        <p:nvSpPr>
          <p:cNvPr id="34" name="Rectangle 35"/>
          <p:cNvSpPr>
            <a:spLocks noChangeArrowheads="1"/>
          </p:cNvSpPr>
          <p:nvPr/>
        </p:nvSpPr>
        <p:spPr bwMode="auto">
          <a:xfrm>
            <a:off x="1790700" y="3681430"/>
            <a:ext cx="1600200" cy="381000"/>
          </a:xfrm>
          <a:prstGeom prst="rect">
            <a:avLst/>
          </a:prstGeom>
          <a:gradFill rotWithShape="1">
            <a:gsLst>
              <a:gs pos="0">
                <a:srgbClr val="576AF7"/>
              </a:gs>
              <a:gs pos="100000">
                <a:srgbClr val="576AF7">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Pre-completion</a:t>
            </a:r>
          </a:p>
        </p:txBody>
      </p:sp>
      <p:sp>
        <p:nvSpPr>
          <p:cNvPr id="35" name="Rectangle 36"/>
          <p:cNvSpPr>
            <a:spLocks noChangeArrowheads="1"/>
          </p:cNvSpPr>
          <p:nvPr/>
        </p:nvSpPr>
        <p:spPr bwMode="auto">
          <a:xfrm>
            <a:off x="6121400" y="3681430"/>
            <a:ext cx="1600200" cy="381000"/>
          </a:xfrm>
          <a:prstGeom prst="rect">
            <a:avLst/>
          </a:prstGeom>
          <a:gradFill rotWithShape="1">
            <a:gsLst>
              <a:gs pos="0">
                <a:srgbClr val="576AF7"/>
              </a:gs>
              <a:gs pos="100000">
                <a:srgbClr val="576AF7">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Post-completion</a:t>
            </a:r>
          </a:p>
        </p:txBody>
      </p:sp>
      <p:sp>
        <p:nvSpPr>
          <p:cNvPr id="36" name="Rectangle 37"/>
          <p:cNvSpPr>
            <a:spLocks noChangeArrowheads="1"/>
          </p:cNvSpPr>
          <p:nvPr/>
        </p:nvSpPr>
        <p:spPr bwMode="auto">
          <a:xfrm>
            <a:off x="139700" y="4506930"/>
            <a:ext cx="533400" cy="381000"/>
          </a:xfrm>
          <a:prstGeom prst="rect">
            <a:avLst/>
          </a:prstGeom>
          <a:gradFill rotWithShape="1">
            <a:gsLst>
              <a:gs pos="0">
                <a:srgbClr val="6699FF"/>
              </a:gs>
              <a:gs pos="100000">
                <a:srgbClr val="6699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Design</a:t>
            </a:r>
          </a:p>
        </p:txBody>
      </p:sp>
      <p:sp>
        <p:nvSpPr>
          <p:cNvPr id="37" name="Rectangle 38"/>
          <p:cNvSpPr>
            <a:spLocks noChangeArrowheads="1"/>
          </p:cNvSpPr>
          <p:nvPr/>
        </p:nvSpPr>
        <p:spPr bwMode="auto">
          <a:xfrm>
            <a:off x="977900" y="4506930"/>
            <a:ext cx="609600" cy="381000"/>
          </a:xfrm>
          <a:prstGeom prst="rect">
            <a:avLst/>
          </a:prstGeom>
          <a:gradFill rotWithShape="1">
            <a:gsLst>
              <a:gs pos="0">
                <a:srgbClr val="6699FF"/>
              </a:gs>
              <a:gs pos="100000">
                <a:srgbClr val="6699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Political</a:t>
            </a:r>
          </a:p>
        </p:txBody>
      </p:sp>
      <p:sp>
        <p:nvSpPr>
          <p:cNvPr id="38" name="Rectangle 39"/>
          <p:cNvSpPr>
            <a:spLocks noChangeArrowheads="1"/>
          </p:cNvSpPr>
          <p:nvPr/>
        </p:nvSpPr>
        <p:spPr bwMode="auto">
          <a:xfrm>
            <a:off x="1892300" y="4506930"/>
            <a:ext cx="914400" cy="381000"/>
          </a:xfrm>
          <a:prstGeom prst="rect">
            <a:avLst/>
          </a:prstGeom>
          <a:gradFill rotWithShape="1">
            <a:gsLst>
              <a:gs pos="0">
                <a:srgbClr val="6699FF"/>
              </a:gs>
              <a:gs pos="100000">
                <a:srgbClr val="6699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Construction</a:t>
            </a:r>
          </a:p>
        </p:txBody>
      </p:sp>
      <p:sp>
        <p:nvSpPr>
          <p:cNvPr id="39" name="Rectangle 40"/>
          <p:cNvSpPr>
            <a:spLocks noChangeArrowheads="1"/>
          </p:cNvSpPr>
          <p:nvPr/>
        </p:nvSpPr>
        <p:spPr bwMode="auto">
          <a:xfrm>
            <a:off x="3111500" y="4506930"/>
            <a:ext cx="1066800" cy="381000"/>
          </a:xfrm>
          <a:prstGeom prst="rect">
            <a:avLst/>
          </a:prstGeom>
          <a:gradFill rotWithShape="1">
            <a:gsLst>
              <a:gs pos="0">
                <a:srgbClr val="6699FF"/>
              </a:gs>
              <a:gs pos="100000">
                <a:srgbClr val="6699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Commissioning</a:t>
            </a:r>
          </a:p>
        </p:txBody>
      </p:sp>
      <p:sp>
        <p:nvSpPr>
          <p:cNvPr id="40" name="Rectangle 41"/>
          <p:cNvSpPr>
            <a:spLocks noChangeArrowheads="1"/>
          </p:cNvSpPr>
          <p:nvPr/>
        </p:nvSpPr>
        <p:spPr bwMode="auto">
          <a:xfrm>
            <a:off x="4483100" y="4506930"/>
            <a:ext cx="1219200" cy="381000"/>
          </a:xfrm>
          <a:prstGeom prst="rect">
            <a:avLst/>
          </a:prstGeom>
          <a:gradFill rotWithShape="1">
            <a:gsLst>
              <a:gs pos="0">
                <a:srgbClr val="6699FF"/>
              </a:gs>
              <a:gs pos="100000">
                <a:srgbClr val="6699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Conflict of Interest</a:t>
            </a:r>
          </a:p>
        </p:txBody>
      </p:sp>
      <p:sp>
        <p:nvSpPr>
          <p:cNvPr id="41" name="Rectangle 42"/>
          <p:cNvSpPr>
            <a:spLocks noChangeArrowheads="1"/>
          </p:cNvSpPr>
          <p:nvPr/>
        </p:nvSpPr>
        <p:spPr bwMode="auto">
          <a:xfrm>
            <a:off x="6007100" y="4506930"/>
            <a:ext cx="1219200" cy="381000"/>
          </a:xfrm>
          <a:prstGeom prst="rect">
            <a:avLst/>
          </a:prstGeom>
          <a:gradFill rotWithShape="1">
            <a:gsLst>
              <a:gs pos="0">
                <a:srgbClr val="6699FF"/>
              </a:gs>
              <a:gs pos="100000">
                <a:srgbClr val="6699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Sponsor Default</a:t>
            </a:r>
          </a:p>
        </p:txBody>
      </p:sp>
      <p:sp>
        <p:nvSpPr>
          <p:cNvPr id="42" name="Rectangle 43"/>
          <p:cNvSpPr>
            <a:spLocks noChangeArrowheads="1"/>
          </p:cNvSpPr>
          <p:nvPr/>
        </p:nvSpPr>
        <p:spPr bwMode="auto">
          <a:xfrm>
            <a:off x="7569200" y="4506930"/>
            <a:ext cx="1447800" cy="381000"/>
          </a:xfrm>
          <a:prstGeom prst="rect">
            <a:avLst/>
          </a:prstGeom>
          <a:gradFill rotWithShape="1">
            <a:gsLst>
              <a:gs pos="0">
                <a:srgbClr val="6699FF"/>
              </a:gs>
              <a:gs pos="100000">
                <a:srgbClr val="6699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Forced Abandonment</a:t>
            </a:r>
          </a:p>
        </p:txBody>
      </p:sp>
      <p:sp>
        <p:nvSpPr>
          <p:cNvPr id="43" name="Rectangle 44"/>
          <p:cNvSpPr>
            <a:spLocks noChangeArrowheads="1"/>
          </p:cNvSpPr>
          <p:nvPr/>
        </p:nvSpPr>
        <p:spPr bwMode="auto">
          <a:xfrm>
            <a:off x="1333500" y="5548330"/>
            <a:ext cx="914400" cy="381000"/>
          </a:xfrm>
          <a:prstGeom prst="rect">
            <a:avLst/>
          </a:prstGeom>
          <a:gradFill rotWithShape="1">
            <a:gsLst>
              <a:gs pos="0">
                <a:srgbClr val="9966FF"/>
              </a:gs>
              <a:gs pos="100000">
                <a:srgbClr val="9966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Delay</a:t>
            </a:r>
          </a:p>
        </p:txBody>
      </p:sp>
      <p:sp>
        <p:nvSpPr>
          <p:cNvPr id="44" name="Rectangle 45"/>
          <p:cNvSpPr>
            <a:spLocks noChangeArrowheads="1"/>
          </p:cNvSpPr>
          <p:nvPr/>
        </p:nvSpPr>
        <p:spPr bwMode="auto">
          <a:xfrm>
            <a:off x="2844800" y="5548330"/>
            <a:ext cx="1104900" cy="381000"/>
          </a:xfrm>
          <a:prstGeom prst="rect">
            <a:avLst/>
          </a:prstGeom>
          <a:gradFill rotWithShape="1">
            <a:gsLst>
              <a:gs pos="0">
                <a:srgbClr val="9966FF"/>
              </a:gs>
              <a:gs pos="100000">
                <a:srgbClr val="9966FF">
                  <a:gamma/>
                  <a:shade val="46275"/>
                  <a:invGamma/>
                </a:srgbClr>
              </a:gs>
            </a:gsLst>
            <a:path path="shape">
              <a:fillToRect l="50000" t="50000" r="50000" b="50000"/>
            </a:path>
          </a:gradFill>
          <a:ln w="9525" algn="ctr">
            <a:solidFill>
              <a:schemeClr val="tx1"/>
            </a:solidFill>
            <a:miter lim="800000"/>
            <a:headEnd/>
            <a:tailEnd/>
          </a:ln>
          <a:effectLst/>
        </p:spPr>
        <p:txBody>
          <a:bodyPr wrap="none" anchor="ctr"/>
          <a:lstStyle/>
          <a:p>
            <a:r>
              <a:rPr lang="en-US" sz="1000" b="1">
                <a:solidFill>
                  <a:schemeClr val="bg1"/>
                </a:solidFill>
              </a:rPr>
              <a:t>Cost Overruns</a:t>
            </a:r>
          </a:p>
        </p:txBody>
      </p:sp>
      <p:sp>
        <p:nvSpPr>
          <p:cNvPr id="45" name="Line 46"/>
          <p:cNvSpPr>
            <a:spLocks noChangeShapeType="1"/>
          </p:cNvSpPr>
          <p:nvPr/>
        </p:nvSpPr>
        <p:spPr bwMode="auto">
          <a:xfrm>
            <a:off x="4622800" y="3332180"/>
            <a:ext cx="0" cy="158750"/>
          </a:xfrm>
          <a:prstGeom prst="line">
            <a:avLst/>
          </a:prstGeom>
          <a:noFill/>
          <a:ln w="9525">
            <a:solidFill>
              <a:schemeClr val="tx1"/>
            </a:solidFill>
            <a:round/>
            <a:headEnd/>
            <a:tailEnd/>
          </a:ln>
          <a:effectLst/>
        </p:spPr>
        <p:txBody>
          <a:bodyPr anchor="ctr"/>
          <a:lstStyle/>
          <a:p>
            <a:endParaRPr lang="en-US"/>
          </a:p>
        </p:txBody>
      </p:sp>
      <p:sp>
        <p:nvSpPr>
          <p:cNvPr id="46" name="Line 47"/>
          <p:cNvSpPr>
            <a:spLocks noChangeShapeType="1"/>
          </p:cNvSpPr>
          <p:nvPr/>
        </p:nvSpPr>
        <p:spPr bwMode="auto">
          <a:xfrm>
            <a:off x="2590800" y="3490930"/>
            <a:ext cx="4343400" cy="0"/>
          </a:xfrm>
          <a:prstGeom prst="line">
            <a:avLst/>
          </a:prstGeom>
          <a:noFill/>
          <a:ln w="9525">
            <a:solidFill>
              <a:schemeClr val="tx1"/>
            </a:solidFill>
            <a:round/>
            <a:headEnd/>
            <a:tailEnd/>
          </a:ln>
          <a:effectLst/>
        </p:spPr>
        <p:txBody>
          <a:bodyPr anchor="ctr"/>
          <a:lstStyle/>
          <a:p>
            <a:endParaRPr lang="en-US"/>
          </a:p>
        </p:txBody>
      </p:sp>
      <p:sp>
        <p:nvSpPr>
          <p:cNvPr id="47" name="Line 48"/>
          <p:cNvSpPr>
            <a:spLocks noChangeShapeType="1"/>
          </p:cNvSpPr>
          <p:nvPr/>
        </p:nvSpPr>
        <p:spPr bwMode="auto">
          <a:xfrm>
            <a:off x="2589213" y="3490930"/>
            <a:ext cx="0" cy="158750"/>
          </a:xfrm>
          <a:prstGeom prst="line">
            <a:avLst/>
          </a:prstGeom>
          <a:noFill/>
          <a:ln w="9525">
            <a:solidFill>
              <a:schemeClr val="tx1"/>
            </a:solidFill>
            <a:round/>
            <a:headEnd/>
            <a:tailEnd/>
          </a:ln>
          <a:effectLst/>
        </p:spPr>
        <p:txBody>
          <a:bodyPr anchor="ctr"/>
          <a:lstStyle/>
          <a:p>
            <a:endParaRPr lang="en-US"/>
          </a:p>
        </p:txBody>
      </p:sp>
      <p:sp>
        <p:nvSpPr>
          <p:cNvPr id="48" name="Line 49"/>
          <p:cNvSpPr>
            <a:spLocks noChangeShapeType="1"/>
          </p:cNvSpPr>
          <p:nvPr/>
        </p:nvSpPr>
        <p:spPr bwMode="auto">
          <a:xfrm>
            <a:off x="6934200" y="3490930"/>
            <a:ext cx="0" cy="158750"/>
          </a:xfrm>
          <a:prstGeom prst="line">
            <a:avLst/>
          </a:prstGeom>
          <a:noFill/>
          <a:ln w="9525">
            <a:solidFill>
              <a:schemeClr val="tx1"/>
            </a:solidFill>
            <a:round/>
            <a:headEnd/>
            <a:tailEnd/>
          </a:ln>
          <a:effectLst/>
        </p:spPr>
        <p:txBody>
          <a:bodyPr anchor="ctr"/>
          <a:lstStyle/>
          <a:p>
            <a:endParaRPr lang="en-US"/>
          </a:p>
        </p:txBody>
      </p:sp>
      <p:sp>
        <p:nvSpPr>
          <p:cNvPr id="49" name="Line 50"/>
          <p:cNvSpPr>
            <a:spLocks noChangeShapeType="1"/>
          </p:cNvSpPr>
          <p:nvPr/>
        </p:nvSpPr>
        <p:spPr bwMode="auto">
          <a:xfrm>
            <a:off x="381000" y="4329130"/>
            <a:ext cx="7924800" cy="0"/>
          </a:xfrm>
          <a:prstGeom prst="line">
            <a:avLst/>
          </a:prstGeom>
          <a:noFill/>
          <a:ln w="9525">
            <a:solidFill>
              <a:schemeClr val="tx1"/>
            </a:solidFill>
            <a:round/>
            <a:headEnd/>
            <a:tailEnd/>
          </a:ln>
          <a:effectLst/>
        </p:spPr>
        <p:txBody>
          <a:bodyPr anchor="ctr"/>
          <a:lstStyle/>
          <a:p>
            <a:endParaRPr lang="en-US"/>
          </a:p>
        </p:txBody>
      </p:sp>
      <p:sp>
        <p:nvSpPr>
          <p:cNvPr id="50" name="Line 51"/>
          <p:cNvSpPr>
            <a:spLocks noChangeShapeType="1"/>
          </p:cNvSpPr>
          <p:nvPr/>
        </p:nvSpPr>
        <p:spPr bwMode="auto">
          <a:xfrm>
            <a:off x="8305800" y="4322780"/>
            <a:ext cx="0" cy="158750"/>
          </a:xfrm>
          <a:prstGeom prst="line">
            <a:avLst/>
          </a:prstGeom>
          <a:noFill/>
          <a:ln w="9525">
            <a:solidFill>
              <a:schemeClr val="tx1"/>
            </a:solidFill>
            <a:round/>
            <a:headEnd/>
            <a:tailEnd/>
          </a:ln>
          <a:effectLst/>
        </p:spPr>
        <p:txBody>
          <a:bodyPr anchor="ctr"/>
          <a:lstStyle/>
          <a:p>
            <a:endParaRPr lang="en-US"/>
          </a:p>
        </p:txBody>
      </p:sp>
      <p:sp>
        <p:nvSpPr>
          <p:cNvPr id="51" name="Line 52"/>
          <p:cNvSpPr>
            <a:spLocks noChangeShapeType="1"/>
          </p:cNvSpPr>
          <p:nvPr/>
        </p:nvSpPr>
        <p:spPr bwMode="auto">
          <a:xfrm>
            <a:off x="6629400" y="4329130"/>
            <a:ext cx="0" cy="158750"/>
          </a:xfrm>
          <a:prstGeom prst="line">
            <a:avLst/>
          </a:prstGeom>
          <a:noFill/>
          <a:ln w="9525">
            <a:solidFill>
              <a:schemeClr val="tx1"/>
            </a:solidFill>
            <a:round/>
            <a:headEnd/>
            <a:tailEnd/>
          </a:ln>
          <a:effectLst/>
        </p:spPr>
        <p:txBody>
          <a:bodyPr anchor="ctr"/>
          <a:lstStyle/>
          <a:p>
            <a:endParaRPr lang="en-US"/>
          </a:p>
        </p:txBody>
      </p:sp>
      <p:sp>
        <p:nvSpPr>
          <p:cNvPr id="52" name="Line 53"/>
          <p:cNvSpPr>
            <a:spLocks noChangeShapeType="1"/>
          </p:cNvSpPr>
          <p:nvPr/>
        </p:nvSpPr>
        <p:spPr bwMode="auto">
          <a:xfrm>
            <a:off x="5105400" y="4329130"/>
            <a:ext cx="0" cy="158750"/>
          </a:xfrm>
          <a:prstGeom prst="line">
            <a:avLst/>
          </a:prstGeom>
          <a:noFill/>
          <a:ln w="9525">
            <a:solidFill>
              <a:schemeClr val="tx1"/>
            </a:solidFill>
            <a:round/>
            <a:headEnd/>
            <a:tailEnd/>
          </a:ln>
          <a:effectLst/>
        </p:spPr>
        <p:txBody>
          <a:bodyPr anchor="ctr"/>
          <a:lstStyle/>
          <a:p>
            <a:endParaRPr lang="en-US"/>
          </a:p>
        </p:txBody>
      </p:sp>
      <p:sp>
        <p:nvSpPr>
          <p:cNvPr id="53" name="Line 54"/>
          <p:cNvSpPr>
            <a:spLocks noChangeShapeType="1"/>
          </p:cNvSpPr>
          <p:nvPr/>
        </p:nvSpPr>
        <p:spPr bwMode="auto">
          <a:xfrm>
            <a:off x="3657600" y="4329130"/>
            <a:ext cx="0" cy="158750"/>
          </a:xfrm>
          <a:prstGeom prst="line">
            <a:avLst/>
          </a:prstGeom>
          <a:noFill/>
          <a:ln w="9525">
            <a:solidFill>
              <a:schemeClr val="tx1"/>
            </a:solidFill>
            <a:round/>
            <a:headEnd/>
            <a:tailEnd/>
          </a:ln>
          <a:effectLst/>
        </p:spPr>
        <p:txBody>
          <a:bodyPr anchor="ctr"/>
          <a:lstStyle/>
          <a:p>
            <a:endParaRPr lang="en-US"/>
          </a:p>
        </p:txBody>
      </p:sp>
      <p:sp>
        <p:nvSpPr>
          <p:cNvPr id="54" name="Line 55"/>
          <p:cNvSpPr>
            <a:spLocks noChangeShapeType="1"/>
          </p:cNvSpPr>
          <p:nvPr/>
        </p:nvSpPr>
        <p:spPr bwMode="auto">
          <a:xfrm>
            <a:off x="2362200" y="4329130"/>
            <a:ext cx="0" cy="158750"/>
          </a:xfrm>
          <a:prstGeom prst="line">
            <a:avLst/>
          </a:prstGeom>
          <a:noFill/>
          <a:ln w="9525">
            <a:solidFill>
              <a:schemeClr val="tx1"/>
            </a:solidFill>
            <a:round/>
            <a:headEnd/>
            <a:tailEnd/>
          </a:ln>
          <a:effectLst/>
        </p:spPr>
        <p:txBody>
          <a:bodyPr anchor="ctr"/>
          <a:lstStyle/>
          <a:p>
            <a:endParaRPr lang="en-US"/>
          </a:p>
        </p:txBody>
      </p:sp>
      <p:sp>
        <p:nvSpPr>
          <p:cNvPr id="55" name="Line 56"/>
          <p:cNvSpPr>
            <a:spLocks noChangeShapeType="1"/>
          </p:cNvSpPr>
          <p:nvPr/>
        </p:nvSpPr>
        <p:spPr bwMode="auto">
          <a:xfrm>
            <a:off x="1282700" y="4329130"/>
            <a:ext cx="0" cy="158750"/>
          </a:xfrm>
          <a:prstGeom prst="line">
            <a:avLst/>
          </a:prstGeom>
          <a:noFill/>
          <a:ln w="9525">
            <a:solidFill>
              <a:schemeClr val="tx1"/>
            </a:solidFill>
            <a:round/>
            <a:headEnd/>
            <a:tailEnd/>
          </a:ln>
          <a:effectLst/>
        </p:spPr>
        <p:txBody>
          <a:bodyPr anchor="ctr"/>
          <a:lstStyle/>
          <a:p>
            <a:endParaRPr lang="en-US"/>
          </a:p>
        </p:txBody>
      </p:sp>
      <p:sp>
        <p:nvSpPr>
          <p:cNvPr id="56" name="Line 57"/>
          <p:cNvSpPr>
            <a:spLocks noChangeShapeType="1"/>
          </p:cNvSpPr>
          <p:nvPr/>
        </p:nvSpPr>
        <p:spPr bwMode="auto">
          <a:xfrm>
            <a:off x="381000" y="4329130"/>
            <a:ext cx="0" cy="158750"/>
          </a:xfrm>
          <a:prstGeom prst="line">
            <a:avLst/>
          </a:prstGeom>
          <a:noFill/>
          <a:ln w="9525">
            <a:solidFill>
              <a:schemeClr val="tx1"/>
            </a:solidFill>
            <a:round/>
            <a:headEnd/>
            <a:tailEnd/>
          </a:ln>
          <a:effectLst/>
        </p:spPr>
        <p:txBody>
          <a:bodyPr anchor="ctr"/>
          <a:lstStyle/>
          <a:p>
            <a:endParaRPr lang="en-US"/>
          </a:p>
        </p:txBody>
      </p:sp>
      <p:sp>
        <p:nvSpPr>
          <p:cNvPr id="57" name="Line 58"/>
          <p:cNvSpPr>
            <a:spLocks noChangeShapeType="1"/>
          </p:cNvSpPr>
          <p:nvPr/>
        </p:nvSpPr>
        <p:spPr bwMode="auto">
          <a:xfrm>
            <a:off x="2590800" y="4075130"/>
            <a:ext cx="0" cy="228600"/>
          </a:xfrm>
          <a:prstGeom prst="line">
            <a:avLst/>
          </a:prstGeom>
          <a:noFill/>
          <a:ln w="9525">
            <a:solidFill>
              <a:schemeClr val="tx1"/>
            </a:solidFill>
            <a:round/>
            <a:headEnd/>
            <a:tailEnd/>
          </a:ln>
          <a:effectLst/>
        </p:spPr>
        <p:txBody>
          <a:bodyPr anchor="ctr"/>
          <a:lstStyle/>
          <a:p>
            <a:endParaRPr lang="en-US"/>
          </a:p>
        </p:txBody>
      </p:sp>
      <p:sp>
        <p:nvSpPr>
          <p:cNvPr id="58" name="Line 59"/>
          <p:cNvSpPr>
            <a:spLocks noChangeShapeType="1"/>
          </p:cNvSpPr>
          <p:nvPr/>
        </p:nvSpPr>
        <p:spPr bwMode="auto">
          <a:xfrm>
            <a:off x="2362200" y="4862530"/>
            <a:ext cx="0" cy="381000"/>
          </a:xfrm>
          <a:prstGeom prst="line">
            <a:avLst/>
          </a:prstGeom>
          <a:noFill/>
          <a:ln w="9525">
            <a:solidFill>
              <a:schemeClr val="tx1"/>
            </a:solidFill>
            <a:round/>
            <a:headEnd/>
            <a:tailEnd/>
          </a:ln>
          <a:effectLst/>
        </p:spPr>
        <p:txBody>
          <a:bodyPr anchor="ctr"/>
          <a:lstStyle/>
          <a:p>
            <a:endParaRPr lang="en-US"/>
          </a:p>
        </p:txBody>
      </p:sp>
      <p:sp>
        <p:nvSpPr>
          <p:cNvPr id="59" name="Line 60"/>
          <p:cNvSpPr>
            <a:spLocks noChangeShapeType="1"/>
          </p:cNvSpPr>
          <p:nvPr/>
        </p:nvSpPr>
        <p:spPr bwMode="auto">
          <a:xfrm>
            <a:off x="1790700" y="5243530"/>
            <a:ext cx="1600200" cy="0"/>
          </a:xfrm>
          <a:prstGeom prst="line">
            <a:avLst/>
          </a:prstGeom>
          <a:noFill/>
          <a:ln w="9525">
            <a:solidFill>
              <a:schemeClr val="tx1"/>
            </a:solidFill>
            <a:round/>
            <a:headEnd/>
            <a:tailEnd/>
          </a:ln>
          <a:effectLst/>
        </p:spPr>
        <p:txBody>
          <a:bodyPr anchor="ctr"/>
          <a:lstStyle/>
          <a:p>
            <a:endParaRPr lang="en-US"/>
          </a:p>
        </p:txBody>
      </p:sp>
      <p:sp>
        <p:nvSpPr>
          <p:cNvPr id="60" name="Line 61"/>
          <p:cNvSpPr>
            <a:spLocks noChangeShapeType="1"/>
          </p:cNvSpPr>
          <p:nvPr/>
        </p:nvSpPr>
        <p:spPr bwMode="auto">
          <a:xfrm>
            <a:off x="1790700" y="5243530"/>
            <a:ext cx="0" cy="304800"/>
          </a:xfrm>
          <a:prstGeom prst="line">
            <a:avLst/>
          </a:prstGeom>
          <a:noFill/>
          <a:ln w="9525">
            <a:solidFill>
              <a:schemeClr val="tx1"/>
            </a:solidFill>
            <a:round/>
            <a:headEnd/>
            <a:tailEnd/>
          </a:ln>
          <a:effectLst/>
        </p:spPr>
        <p:txBody>
          <a:bodyPr anchor="ctr"/>
          <a:lstStyle/>
          <a:p>
            <a:endParaRPr lang="en-US"/>
          </a:p>
        </p:txBody>
      </p:sp>
      <p:sp>
        <p:nvSpPr>
          <p:cNvPr id="61" name="Line 62"/>
          <p:cNvSpPr>
            <a:spLocks noChangeShapeType="1"/>
          </p:cNvSpPr>
          <p:nvPr/>
        </p:nvSpPr>
        <p:spPr bwMode="auto">
          <a:xfrm>
            <a:off x="3403600" y="5243530"/>
            <a:ext cx="0" cy="304800"/>
          </a:xfrm>
          <a:prstGeom prst="line">
            <a:avLst/>
          </a:prstGeom>
          <a:noFill/>
          <a:ln w="9525">
            <a:solidFill>
              <a:schemeClr val="tx1"/>
            </a:solidFill>
            <a:round/>
            <a:headEnd/>
            <a:tailEnd/>
          </a:ln>
          <a:effectLst/>
        </p:spPr>
        <p:txBody>
          <a:bodyPr anchor="ct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descr="Large confetti"/>
          <p:cNvSpPr>
            <a:spLocks noChangeArrowheads="1"/>
          </p:cNvSpPr>
          <p:nvPr/>
        </p:nvSpPr>
        <p:spPr bwMode="auto">
          <a:xfrm>
            <a:off x="138133" y="357166"/>
            <a:ext cx="7291387" cy="647701"/>
          </a:xfrm>
          <a:prstGeom prst="rect">
            <a:avLst/>
          </a:prstGeom>
          <a:noFill/>
          <a:ln w="9525">
            <a:noFill/>
            <a:miter lim="800000"/>
            <a:headEnd/>
            <a:tailEnd/>
          </a:ln>
          <a:effectLst/>
        </p:spPr>
        <p:txBody>
          <a:bodyPr anchor="b"/>
          <a:lstStyle/>
          <a:p>
            <a:r>
              <a:rPr lang="en-US" sz="3600" dirty="0" smtClean="0">
                <a:solidFill>
                  <a:schemeClr val="bg1"/>
                </a:solidFill>
                <a:latin typeface="+mj-lt"/>
                <a:ea typeface="+mj-ea"/>
                <a:cs typeface="+mj-cs"/>
              </a:rPr>
              <a:t>Principles of Risk Allocation</a:t>
            </a:r>
          </a:p>
        </p:txBody>
      </p:sp>
      <p:sp>
        <p:nvSpPr>
          <p:cNvPr id="416771" name="Rectangle 3"/>
          <p:cNvSpPr>
            <a:spLocks noChangeArrowheads="1"/>
          </p:cNvSpPr>
          <p:nvPr/>
        </p:nvSpPr>
        <p:spPr bwMode="auto">
          <a:xfrm>
            <a:off x="214282" y="1428736"/>
            <a:ext cx="8215370" cy="4929222"/>
          </a:xfrm>
          <a:prstGeom prst="rect">
            <a:avLst/>
          </a:prstGeom>
          <a:noFill/>
          <a:ln w="9525" algn="ctr">
            <a:noFill/>
            <a:miter lim="800000"/>
            <a:headEnd/>
            <a:tailEnd/>
          </a:ln>
          <a:effectLst/>
        </p:spPr>
        <p:txBody>
          <a:bodyPr/>
          <a:lstStyle/>
          <a:p>
            <a:pPr marL="392113" indent="-392113" algn="just">
              <a:lnSpc>
                <a:spcPct val="90000"/>
              </a:lnSpc>
              <a:buClr>
                <a:srgbClr val="C00000"/>
              </a:buClr>
              <a:buSzPct val="75000"/>
              <a:buFont typeface="Wingdings" pitchFamily="2" charset="2"/>
              <a:buChar char="q"/>
            </a:pPr>
            <a:r>
              <a:rPr lang="en-US" sz="1900" dirty="0">
                <a:latin typeface="+mj-lt"/>
              </a:rPr>
              <a:t>Each project participant approaches risk sharing from the perspective of its own set of interests.</a:t>
            </a:r>
          </a:p>
          <a:p>
            <a:pPr marL="392113" indent="-392113" algn="just">
              <a:lnSpc>
                <a:spcPct val="90000"/>
              </a:lnSpc>
              <a:buClr>
                <a:srgbClr val="C00000"/>
              </a:buClr>
              <a:buSzPct val="75000"/>
              <a:buFont typeface="Wingdings" pitchFamily="2" charset="2"/>
              <a:buChar char="q"/>
            </a:pPr>
            <a:endParaRPr lang="en-US" sz="1900" dirty="0">
              <a:latin typeface="+mj-lt"/>
            </a:endParaRPr>
          </a:p>
          <a:p>
            <a:pPr marL="392113" indent="-392113" algn="just">
              <a:lnSpc>
                <a:spcPct val="90000"/>
              </a:lnSpc>
              <a:buClr>
                <a:srgbClr val="C00000"/>
              </a:buClr>
              <a:buSzPct val="75000"/>
              <a:buFont typeface="Wingdings" pitchFamily="2" charset="2"/>
              <a:buChar char="q"/>
            </a:pPr>
            <a:r>
              <a:rPr lang="en-US" sz="1900" dirty="0" smtClean="0">
                <a:latin typeface="+mj-lt"/>
              </a:rPr>
              <a:t>Structuring </a:t>
            </a:r>
            <a:r>
              <a:rPr lang="en-US" sz="1900" dirty="0">
                <a:latin typeface="+mj-lt"/>
              </a:rPr>
              <a:t>the risk </a:t>
            </a:r>
            <a:r>
              <a:rPr lang="en-US" sz="1900" dirty="0" smtClean="0">
                <a:latin typeface="+mj-lt"/>
              </a:rPr>
              <a:t>appropriately and distributing it amongst project </a:t>
            </a:r>
            <a:r>
              <a:rPr lang="en-US" sz="1900" dirty="0">
                <a:latin typeface="+mj-lt"/>
              </a:rPr>
              <a:t>participants </a:t>
            </a:r>
            <a:r>
              <a:rPr lang="en-US" sz="1900" dirty="0" smtClean="0">
                <a:latin typeface="+mj-lt"/>
              </a:rPr>
              <a:t>maximizes </a:t>
            </a:r>
            <a:r>
              <a:rPr lang="en-US" sz="1900" dirty="0">
                <a:latin typeface="+mj-lt"/>
              </a:rPr>
              <a:t>the probability of project success.</a:t>
            </a:r>
          </a:p>
          <a:p>
            <a:pPr marL="392113" indent="-392113" algn="just">
              <a:lnSpc>
                <a:spcPct val="90000"/>
              </a:lnSpc>
              <a:buClr>
                <a:srgbClr val="C00000"/>
              </a:buClr>
              <a:buSzPct val="75000"/>
              <a:buFont typeface="Wingdings" pitchFamily="2" charset="2"/>
              <a:buChar char="q"/>
            </a:pPr>
            <a:endParaRPr lang="en-US" sz="1900" dirty="0">
              <a:latin typeface="+mj-lt"/>
            </a:endParaRPr>
          </a:p>
          <a:p>
            <a:pPr marL="392113" indent="-392113" algn="just">
              <a:lnSpc>
                <a:spcPct val="90000"/>
              </a:lnSpc>
              <a:buClr>
                <a:srgbClr val="C00000"/>
              </a:buClr>
              <a:buSzPct val="75000"/>
              <a:buFont typeface="Wingdings" pitchFamily="2" charset="2"/>
              <a:buChar char="q"/>
            </a:pPr>
            <a:r>
              <a:rPr lang="en-US" sz="1900" dirty="0">
                <a:latin typeface="+mj-lt"/>
              </a:rPr>
              <a:t>Ideally, risk should be allocated, by contract or otherwise, to the party that is best able to mitigate it.</a:t>
            </a:r>
          </a:p>
          <a:p>
            <a:pPr marL="392113" indent="-392113" algn="just">
              <a:lnSpc>
                <a:spcPct val="90000"/>
              </a:lnSpc>
              <a:buClr>
                <a:srgbClr val="C00000"/>
              </a:buClr>
              <a:buSzPct val="75000"/>
              <a:buFont typeface="Wingdings" pitchFamily="2" charset="2"/>
              <a:buChar char="q"/>
            </a:pPr>
            <a:endParaRPr lang="en-US" sz="1900" dirty="0">
              <a:latin typeface="+mj-lt"/>
            </a:endParaRPr>
          </a:p>
          <a:p>
            <a:pPr marL="392113" indent="-392113" algn="just">
              <a:lnSpc>
                <a:spcPct val="90000"/>
              </a:lnSpc>
              <a:buClr>
                <a:srgbClr val="C00000"/>
              </a:buClr>
              <a:buSzPct val="75000"/>
              <a:buFont typeface="Wingdings" pitchFamily="2" charset="2"/>
              <a:buChar char="q"/>
            </a:pPr>
            <a:r>
              <a:rPr lang="en-US" sz="1900" dirty="0">
                <a:latin typeface="+mj-lt"/>
              </a:rPr>
              <a:t>Project structure should create a conducive incentive framework incorporating rewards and penalties to guide stakeholders’ actions and ensure performance.</a:t>
            </a:r>
          </a:p>
          <a:p>
            <a:pPr marL="392113" indent="-392113" algn="just">
              <a:lnSpc>
                <a:spcPct val="90000"/>
              </a:lnSpc>
              <a:buClr>
                <a:srgbClr val="C00000"/>
              </a:buClr>
              <a:buSzPct val="75000"/>
              <a:buFont typeface="Wingdings" pitchFamily="2" charset="2"/>
              <a:buChar char="q"/>
            </a:pPr>
            <a:endParaRPr lang="en-US" sz="1900" dirty="0">
              <a:latin typeface="+mj-lt"/>
            </a:endParaRPr>
          </a:p>
          <a:p>
            <a:pPr marL="392113" indent="-392113" algn="just">
              <a:lnSpc>
                <a:spcPct val="90000"/>
              </a:lnSpc>
              <a:buClr>
                <a:srgbClr val="C00000"/>
              </a:buClr>
              <a:buSzPct val="75000"/>
              <a:buFont typeface="Wingdings" pitchFamily="2" charset="2"/>
              <a:buChar char="q"/>
            </a:pPr>
            <a:r>
              <a:rPr lang="en-US" sz="1900" dirty="0">
                <a:latin typeface="+mj-lt"/>
              </a:rPr>
              <a:t>Examples:</a:t>
            </a:r>
          </a:p>
          <a:p>
            <a:pPr marL="1085850" lvl="1" indent="-342900" algn="just">
              <a:lnSpc>
                <a:spcPct val="90000"/>
              </a:lnSpc>
              <a:buClr>
                <a:srgbClr val="C00000"/>
              </a:buClr>
              <a:buSzPct val="75000"/>
              <a:buFont typeface="Courier New" pitchFamily="49" charset="0"/>
              <a:buChar char="-"/>
            </a:pPr>
            <a:r>
              <a:rPr lang="en-US" dirty="0">
                <a:latin typeface="+mj-lt"/>
              </a:rPr>
              <a:t>Sponsors take implementation, delay and overrun risks</a:t>
            </a:r>
          </a:p>
          <a:p>
            <a:pPr marL="1085850" lvl="1" indent="-342900" algn="just">
              <a:lnSpc>
                <a:spcPct val="90000"/>
              </a:lnSpc>
              <a:buClr>
                <a:srgbClr val="C00000"/>
              </a:buClr>
              <a:buSzPct val="75000"/>
              <a:buFont typeface="Courier New" pitchFamily="49" charset="0"/>
              <a:buChar char="-"/>
            </a:pPr>
            <a:r>
              <a:rPr lang="en-US" dirty="0">
                <a:latin typeface="+mj-lt"/>
              </a:rPr>
              <a:t>EPC contractor can assume construction related risks</a:t>
            </a:r>
          </a:p>
          <a:p>
            <a:pPr marL="1085850" lvl="1" indent="-342900" algn="just">
              <a:lnSpc>
                <a:spcPct val="90000"/>
              </a:lnSpc>
              <a:buClr>
                <a:srgbClr val="C00000"/>
              </a:buClr>
              <a:buSzPct val="75000"/>
              <a:buFont typeface="Courier New" pitchFamily="49" charset="0"/>
              <a:buChar char="-"/>
            </a:pPr>
            <a:r>
              <a:rPr lang="en-US" dirty="0">
                <a:latin typeface="+mj-lt"/>
              </a:rPr>
              <a:t>O&amp;M operator can take up operational risks</a:t>
            </a:r>
          </a:p>
          <a:p>
            <a:pPr marL="1085850" lvl="1" indent="-342900" algn="just">
              <a:lnSpc>
                <a:spcPct val="90000"/>
              </a:lnSpc>
              <a:buClr>
                <a:srgbClr val="C00000"/>
              </a:buClr>
              <a:buSzPct val="75000"/>
              <a:buFont typeface="Courier New" pitchFamily="49" charset="0"/>
              <a:buChar char="-"/>
            </a:pPr>
            <a:r>
              <a:rPr lang="en-US" dirty="0">
                <a:latin typeface="+mj-lt"/>
              </a:rPr>
              <a:t>Governments, generally, accept political risk</a:t>
            </a:r>
          </a:p>
          <a:p>
            <a:pPr marL="392113" indent="-392113" algn="just">
              <a:lnSpc>
                <a:spcPct val="90000"/>
              </a:lnSpc>
              <a:buClr>
                <a:srgbClr val="C00000"/>
              </a:buClr>
              <a:buSzPct val="75000"/>
              <a:buFont typeface="Wingdings" pitchFamily="2" charset="2"/>
              <a:buChar char="q"/>
            </a:pPr>
            <a:endParaRPr lang="en-US" sz="1600" dirty="0">
              <a:solidFill>
                <a:srgbClr val="000066"/>
              </a:solidFill>
              <a:latin typeface="Palatino Linotype" pitchFamily="18" charset="0"/>
            </a:endParaRPr>
          </a:p>
          <a:p>
            <a:pPr marL="392113" indent="-392113" algn="just">
              <a:lnSpc>
                <a:spcPct val="90000"/>
              </a:lnSpc>
              <a:buClr>
                <a:srgbClr val="C00000"/>
              </a:buClr>
              <a:buSzPct val="75000"/>
            </a:pPr>
            <a:r>
              <a:rPr lang="en-US" sz="1400" i="1" dirty="0">
                <a:solidFill>
                  <a:srgbClr val="000066"/>
                </a:solidFill>
                <a:latin typeface="Palatino Linotype" pitchFamily="18" charset="0"/>
              </a:rPr>
              <a:t>	</a:t>
            </a:r>
          </a:p>
        </p:txBody>
      </p:sp>
      <p:sp>
        <p:nvSpPr>
          <p:cNvPr id="6" name="Slide Number Placeholder 5"/>
          <p:cNvSpPr>
            <a:spLocks noGrp="1"/>
          </p:cNvSpPr>
          <p:nvPr>
            <p:ph type="sldNum" sz="quarter" idx="10"/>
          </p:nvPr>
        </p:nvSpPr>
        <p:spPr/>
        <p:txBody>
          <a:bodyPr/>
          <a:lstStyle/>
          <a:p>
            <a:pPr algn="r"/>
            <a:fld id="{6E402EEF-A617-4003-AF44-917DB96DE1DE}" type="slidenum">
              <a:rPr lang="en-US" sz="1400" smtClean="0"/>
              <a:pPr algn="r"/>
              <a:t>11</a:t>
            </a:fld>
            <a:endParaRPr lang="en-US" sz="1400" dirty="0"/>
          </a:p>
        </p:txBody>
      </p:sp>
      <p:sp>
        <p:nvSpPr>
          <p:cNvPr id="7"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157163"/>
            <a:ext cx="8572500" cy="914400"/>
          </a:xfrm>
        </p:spPr>
        <p:txBody>
          <a:bodyPr/>
          <a:lstStyle/>
          <a:p>
            <a:pPr eaLnBrk="1" hangingPunct="1"/>
            <a:r>
              <a:rPr lang="en-US" sz="3600" dirty="0" smtClean="0"/>
              <a:t>Project Finance Methodology</a:t>
            </a:r>
          </a:p>
        </p:txBody>
      </p:sp>
      <p:sp>
        <p:nvSpPr>
          <p:cNvPr id="7" name="Slide Number Placeholder 6"/>
          <p:cNvSpPr>
            <a:spLocks noGrp="1"/>
          </p:cNvSpPr>
          <p:nvPr>
            <p:ph type="sldNum" sz="quarter" idx="10"/>
          </p:nvPr>
        </p:nvSpPr>
        <p:spPr/>
        <p:txBody>
          <a:bodyPr/>
          <a:lstStyle/>
          <a:p>
            <a:pPr algn="r">
              <a:defRPr/>
            </a:pPr>
            <a:fld id="{7C329D96-9B4B-4AAD-9B98-95360905054D}" type="slidenum">
              <a:rPr lang="en-US" sz="1400"/>
              <a:pPr algn="r">
                <a:defRPr/>
              </a:pPr>
              <a:t>12</a:t>
            </a:fld>
            <a:endParaRPr lang="en-US" sz="1400" dirty="0"/>
          </a:p>
        </p:txBody>
      </p:sp>
      <p:sp>
        <p:nvSpPr>
          <p:cNvPr id="9" name="Rectangle 8"/>
          <p:cNvSpPr/>
          <p:nvPr/>
        </p:nvSpPr>
        <p:spPr>
          <a:xfrm>
            <a:off x="2971800" y="3351235"/>
            <a:ext cx="2362200" cy="6858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en-US" sz="1400" dirty="0"/>
              <a:t>PROJECT COMPANY</a:t>
            </a:r>
          </a:p>
        </p:txBody>
      </p:sp>
      <p:cxnSp>
        <p:nvCxnSpPr>
          <p:cNvPr id="10" name="Straight Arrow Connector 9"/>
          <p:cNvCxnSpPr/>
          <p:nvPr/>
        </p:nvCxnSpPr>
        <p:spPr>
          <a:xfrm rot="16200000" flipV="1">
            <a:off x="6883400" y="4735513"/>
            <a:ext cx="152558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7620000" y="2932113"/>
            <a:ext cx="762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2971800" y="1979635"/>
            <a:ext cx="990600" cy="533400"/>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400" dirty="0"/>
              <a:t>Equity Investor</a:t>
            </a:r>
          </a:p>
        </p:txBody>
      </p:sp>
      <p:sp>
        <p:nvSpPr>
          <p:cNvPr id="13" name="Rounded Rectangle 12"/>
          <p:cNvSpPr/>
          <p:nvPr/>
        </p:nvSpPr>
        <p:spPr>
          <a:xfrm>
            <a:off x="4343400" y="1979635"/>
            <a:ext cx="990600" cy="533400"/>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400" dirty="0"/>
              <a:t>Equity Investor</a:t>
            </a:r>
          </a:p>
        </p:txBody>
      </p:sp>
      <p:cxnSp>
        <p:nvCxnSpPr>
          <p:cNvPr id="14" name="Straight Arrow Connector 13"/>
          <p:cNvCxnSpPr/>
          <p:nvPr/>
        </p:nvCxnSpPr>
        <p:spPr>
          <a:xfrm rot="5400000">
            <a:off x="3771900" y="3008313"/>
            <a:ext cx="68738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14"/>
          <p:cNvCxnSpPr/>
          <p:nvPr/>
        </p:nvCxnSpPr>
        <p:spPr>
          <a:xfrm rot="16200000" flipH="1">
            <a:off x="4152900" y="1827213"/>
            <a:ext cx="3175" cy="1371600"/>
          </a:xfrm>
          <a:prstGeom prst="bentConnector3">
            <a:avLst>
              <a:gd name="adj1" fmla="val 5174521"/>
            </a:avLst>
          </a:prstGeom>
        </p:spPr>
        <p:style>
          <a:lnRef idx="1">
            <a:schemeClr val="accent1"/>
          </a:lnRef>
          <a:fillRef idx="0">
            <a:schemeClr val="accent1"/>
          </a:fillRef>
          <a:effectRef idx="0">
            <a:schemeClr val="accent1"/>
          </a:effectRef>
          <a:fontRef idx="minor">
            <a:schemeClr val="tx1"/>
          </a:fontRef>
        </p:style>
      </p:cxnSp>
      <p:cxnSp>
        <p:nvCxnSpPr>
          <p:cNvPr id="16" name="Shape 34"/>
          <p:cNvCxnSpPr/>
          <p:nvPr/>
        </p:nvCxnSpPr>
        <p:spPr>
          <a:xfrm rot="5400000" flipH="1" flipV="1">
            <a:off x="4152900" y="1293813"/>
            <a:ext cx="3175" cy="1371600"/>
          </a:xfrm>
          <a:prstGeom prst="bentConnector3">
            <a:avLst>
              <a:gd name="adj1" fmla="val 14395466"/>
            </a:avLst>
          </a:prstGeom>
        </p:spPr>
        <p:style>
          <a:lnRef idx="1">
            <a:schemeClr val="accent1"/>
          </a:lnRef>
          <a:fillRef idx="0">
            <a:schemeClr val="accent1"/>
          </a:fillRef>
          <a:effectRef idx="0">
            <a:schemeClr val="accent1"/>
          </a:effectRef>
          <a:fontRef idx="minor">
            <a:schemeClr val="tx1"/>
          </a:fontRef>
        </p:style>
      </p:cxnSp>
      <p:sp>
        <p:nvSpPr>
          <p:cNvPr id="17" name="TextBox 38"/>
          <p:cNvSpPr txBox="1">
            <a:spLocks noChangeArrowheads="1"/>
          </p:cNvSpPr>
          <p:nvPr/>
        </p:nvSpPr>
        <p:spPr bwMode="auto">
          <a:xfrm>
            <a:off x="3352800" y="2741613"/>
            <a:ext cx="1600200" cy="415925"/>
          </a:xfrm>
          <a:prstGeom prst="rect">
            <a:avLst/>
          </a:prstGeom>
          <a:solidFill>
            <a:schemeClr val="bg1"/>
          </a:solidFill>
          <a:ln w="9525">
            <a:noFill/>
            <a:miter lim="800000"/>
            <a:headEnd/>
            <a:tailEnd/>
          </a:ln>
        </p:spPr>
        <p:txBody>
          <a:bodyPr>
            <a:spAutoFit/>
          </a:bodyPr>
          <a:lstStyle/>
          <a:p>
            <a:pPr algn="ctr">
              <a:defRPr/>
            </a:pPr>
            <a:r>
              <a:rPr lang="en-US" sz="1050" dirty="0">
                <a:latin typeface="Calibri" pitchFamily="34" charset="0"/>
              </a:rPr>
              <a:t>Equity Contribution Agreement</a:t>
            </a:r>
          </a:p>
        </p:txBody>
      </p:sp>
      <p:sp>
        <p:nvSpPr>
          <p:cNvPr id="14355" name="TextBox 39"/>
          <p:cNvSpPr txBox="1">
            <a:spLocks noChangeArrowheads="1"/>
          </p:cNvSpPr>
          <p:nvPr/>
        </p:nvSpPr>
        <p:spPr bwMode="auto">
          <a:xfrm>
            <a:off x="3060700" y="1277938"/>
            <a:ext cx="2133600" cy="277812"/>
          </a:xfrm>
          <a:prstGeom prst="rect">
            <a:avLst/>
          </a:prstGeom>
          <a:noFill/>
          <a:ln w="9525">
            <a:noFill/>
            <a:miter lim="800000"/>
            <a:headEnd/>
            <a:tailEnd/>
          </a:ln>
        </p:spPr>
        <p:txBody>
          <a:bodyPr>
            <a:spAutoFit/>
          </a:bodyPr>
          <a:lstStyle/>
          <a:p>
            <a:pPr algn="ctr"/>
            <a:r>
              <a:rPr lang="en-US" sz="1200">
                <a:latin typeface="Calibri" pitchFamily="34" charset="0"/>
              </a:rPr>
              <a:t>Shareholder’s Agreement</a:t>
            </a:r>
          </a:p>
        </p:txBody>
      </p:sp>
      <p:sp>
        <p:nvSpPr>
          <p:cNvPr id="19" name="Rounded Rectangle 18"/>
          <p:cNvSpPr/>
          <p:nvPr/>
        </p:nvSpPr>
        <p:spPr>
          <a:xfrm>
            <a:off x="6705600" y="3325835"/>
            <a:ext cx="1905000" cy="685800"/>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400" dirty="0"/>
              <a:t>Commercial Lenders</a:t>
            </a:r>
          </a:p>
        </p:txBody>
      </p:sp>
      <p:sp>
        <p:nvSpPr>
          <p:cNvPr id="20" name="Snip Diagonal Corner Rectangle 19"/>
          <p:cNvSpPr/>
          <p:nvPr/>
        </p:nvSpPr>
        <p:spPr>
          <a:xfrm>
            <a:off x="5753100" y="1941535"/>
            <a:ext cx="1028700" cy="609600"/>
          </a:xfrm>
          <a:prstGeom prst="snip2DiagRect">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400" dirty="0"/>
              <a:t>Sponsor’s legal Counsel </a:t>
            </a:r>
          </a:p>
        </p:txBody>
      </p:sp>
      <p:sp>
        <p:nvSpPr>
          <p:cNvPr id="21" name="Snip Diagonal Corner Rectangle 20"/>
          <p:cNvSpPr/>
          <p:nvPr/>
        </p:nvSpPr>
        <p:spPr>
          <a:xfrm>
            <a:off x="7467600" y="1941535"/>
            <a:ext cx="1066800" cy="609600"/>
          </a:xfrm>
          <a:prstGeom prst="snip2DiagRect">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400" dirty="0"/>
              <a:t>Lender’s Legal Counsel</a:t>
            </a:r>
          </a:p>
        </p:txBody>
      </p:sp>
      <p:cxnSp>
        <p:nvCxnSpPr>
          <p:cNvPr id="22" name="Straight Arrow Connector 21"/>
          <p:cNvCxnSpPr/>
          <p:nvPr/>
        </p:nvCxnSpPr>
        <p:spPr>
          <a:xfrm>
            <a:off x="6781800" y="2246313"/>
            <a:ext cx="685800"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334000" y="2246313"/>
            <a:ext cx="419100"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4" name="Round Diagonal Corner Rectangle 23"/>
          <p:cNvSpPr/>
          <p:nvPr/>
        </p:nvSpPr>
        <p:spPr>
          <a:xfrm>
            <a:off x="152400" y="2360635"/>
            <a:ext cx="1752600" cy="762000"/>
          </a:xfrm>
          <a:prstGeom prst="round2DiagRect">
            <a:avLst/>
          </a:prstGeom>
        </p:spPr>
        <p:style>
          <a:lnRef idx="0">
            <a:schemeClr val="accent4"/>
          </a:lnRef>
          <a:fillRef idx="3">
            <a:schemeClr val="accent4"/>
          </a:fillRef>
          <a:effectRef idx="3">
            <a:schemeClr val="accent4"/>
          </a:effectRef>
          <a:fontRef idx="minor">
            <a:schemeClr val="lt1"/>
          </a:fontRef>
        </p:style>
        <p:txBody>
          <a:bodyPr anchor="ctr"/>
          <a:lstStyle/>
          <a:p>
            <a:pPr fontAlgn="auto">
              <a:spcBef>
                <a:spcPts val="0"/>
              </a:spcBef>
              <a:spcAft>
                <a:spcPts val="0"/>
              </a:spcAft>
              <a:defRPr/>
            </a:pPr>
            <a:r>
              <a:rPr lang="en-US" sz="1400" dirty="0"/>
              <a:t>Contractor</a:t>
            </a:r>
          </a:p>
          <a:p>
            <a:pPr fontAlgn="auto">
              <a:spcBef>
                <a:spcPts val="0"/>
              </a:spcBef>
              <a:spcAft>
                <a:spcPts val="0"/>
              </a:spcAft>
              <a:buFontTx/>
              <a:buChar char="-"/>
              <a:defRPr/>
            </a:pPr>
            <a:r>
              <a:rPr lang="en-US" sz="1400" dirty="0"/>
              <a:t>Equipment Supplier</a:t>
            </a:r>
          </a:p>
          <a:p>
            <a:pPr fontAlgn="auto">
              <a:spcBef>
                <a:spcPts val="0"/>
              </a:spcBef>
              <a:spcAft>
                <a:spcPts val="0"/>
              </a:spcAft>
              <a:buFontTx/>
              <a:buChar char="-"/>
              <a:defRPr/>
            </a:pPr>
            <a:r>
              <a:rPr lang="en-US" sz="1400" dirty="0"/>
              <a:t>Design Consultant</a:t>
            </a:r>
          </a:p>
        </p:txBody>
      </p:sp>
      <p:sp>
        <p:nvSpPr>
          <p:cNvPr id="25" name="Round Diagonal Corner Rectangle 24"/>
          <p:cNvSpPr/>
          <p:nvPr/>
        </p:nvSpPr>
        <p:spPr>
          <a:xfrm>
            <a:off x="2743200" y="5408635"/>
            <a:ext cx="1371600" cy="533400"/>
          </a:xfrm>
          <a:prstGeom prst="round2DiagRect">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r>
              <a:rPr lang="en-US" sz="1400" dirty="0"/>
              <a:t>Raw Materials &amp; Utilities</a:t>
            </a:r>
          </a:p>
        </p:txBody>
      </p:sp>
      <p:sp>
        <p:nvSpPr>
          <p:cNvPr id="26" name="Round Diagonal Corner Rectangle 25"/>
          <p:cNvSpPr/>
          <p:nvPr/>
        </p:nvSpPr>
        <p:spPr>
          <a:xfrm>
            <a:off x="4267200" y="5408635"/>
            <a:ext cx="1371600" cy="533400"/>
          </a:xfrm>
          <a:prstGeom prst="round2DiagRect">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r>
              <a:rPr lang="en-US" sz="1400" dirty="0"/>
              <a:t>Market/ Off-taker</a:t>
            </a:r>
          </a:p>
        </p:txBody>
      </p:sp>
      <p:sp>
        <p:nvSpPr>
          <p:cNvPr id="27" name="Octagon 26"/>
          <p:cNvSpPr/>
          <p:nvPr/>
        </p:nvSpPr>
        <p:spPr>
          <a:xfrm>
            <a:off x="6896100" y="5484835"/>
            <a:ext cx="1524000" cy="533400"/>
          </a:xfrm>
          <a:prstGeom prst="octagon">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1400" dirty="0">
                <a:solidFill>
                  <a:schemeClr val="bg1"/>
                </a:solidFill>
              </a:rPr>
              <a:t>Agent/Security Trustee</a:t>
            </a:r>
          </a:p>
        </p:txBody>
      </p:sp>
      <p:sp>
        <p:nvSpPr>
          <p:cNvPr id="28" name="Oval 27"/>
          <p:cNvSpPr/>
          <p:nvPr/>
        </p:nvSpPr>
        <p:spPr>
          <a:xfrm>
            <a:off x="114300" y="4341835"/>
            <a:ext cx="1447800" cy="762000"/>
          </a:xfrm>
          <a:prstGeom prst="ellipse">
            <a:avLst/>
          </a:prstGeom>
          <a:solidFill>
            <a:schemeClr val="accent5">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sz="1400" dirty="0">
                <a:solidFill>
                  <a:schemeClr val="bg1"/>
                </a:solidFill>
              </a:rPr>
              <a:t>Ceding Authority</a:t>
            </a:r>
          </a:p>
        </p:txBody>
      </p:sp>
      <p:sp>
        <p:nvSpPr>
          <p:cNvPr id="29" name="Snip Single Corner Rectangle 28"/>
          <p:cNvSpPr/>
          <p:nvPr/>
        </p:nvSpPr>
        <p:spPr>
          <a:xfrm>
            <a:off x="5334000" y="4494235"/>
            <a:ext cx="1219200" cy="685800"/>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sz="1000" dirty="0"/>
              <a:t>Independent Technical &amp; Insurance Consultants</a:t>
            </a:r>
          </a:p>
        </p:txBody>
      </p:sp>
      <p:cxnSp>
        <p:nvCxnSpPr>
          <p:cNvPr id="30" name="Straight Arrow Connector 29"/>
          <p:cNvCxnSpPr/>
          <p:nvPr/>
        </p:nvCxnSpPr>
        <p:spPr>
          <a:xfrm rot="10800000">
            <a:off x="5334000" y="3654425"/>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flipH="1" flipV="1">
            <a:off x="2743994" y="4722019"/>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905000" y="3694113"/>
            <a:ext cx="10668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Elbow Connector 32"/>
          <p:cNvCxnSpPr/>
          <p:nvPr/>
        </p:nvCxnSpPr>
        <p:spPr>
          <a:xfrm>
            <a:off x="1905000" y="2741613"/>
            <a:ext cx="1066800" cy="762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hape 141"/>
          <p:cNvCxnSpPr/>
          <p:nvPr/>
        </p:nvCxnSpPr>
        <p:spPr>
          <a:xfrm flipH="1">
            <a:off x="838200" y="3668713"/>
            <a:ext cx="7772400" cy="2578100"/>
          </a:xfrm>
          <a:prstGeom prst="bentConnector3">
            <a:avLst>
              <a:gd name="adj1" fmla="val -2941"/>
            </a:avLst>
          </a:prstGeom>
          <a:ln>
            <a:prstDash val="dash"/>
          </a:ln>
        </p:spPr>
        <p:style>
          <a:lnRef idx="1">
            <a:schemeClr val="accent1"/>
          </a:lnRef>
          <a:fillRef idx="0">
            <a:schemeClr val="accent1"/>
          </a:fillRef>
          <a:effectRef idx="0">
            <a:schemeClr val="accent1"/>
          </a:effectRef>
          <a:fontRef idx="minor">
            <a:schemeClr val="tx1"/>
          </a:fontRef>
        </p:style>
      </p:cxnSp>
      <p:cxnSp>
        <p:nvCxnSpPr>
          <p:cNvPr id="35" name="Elbow Connector 34"/>
          <p:cNvCxnSpPr/>
          <p:nvPr/>
        </p:nvCxnSpPr>
        <p:spPr>
          <a:xfrm flipV="1">
            <a:off x="1600200" y="3960813"/>
            <a:ext cx="1371600" cy="762000"/>
          </a:xfrm>
          <a:prstGeom prst="bent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6" name="Round Diagonal Corner Rectangle 35"/>
          <p:cNvSpPr/>
          <p:nvPr/>
        </p:nvSpPr>
        <p:spPr>
          <a:xfrm>
            <a:off x="152400" y="3313135"/>
            <a:ext cx="1752600" cy="762000"/>
          </a:xfrm>
          <a:prstGeom prst="round2DiagRect">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r>
              <a:rPr lang="en-US" sz="1400" dirty="0"/>
              <a:t>Operator/ O&amp;M*</a:t>
            </a:r>
          </a:p>
        </p:txBody>
      </p:sp>
      <p:sp>
        <p:nvSpPr>
          <p:cNvPr id="14394" name="TextBox 175"/>
          <p:cNvSpPr txBox="1">
            <a:spLocks noChangeArrowheads="1"/>
          </p:cNvSpPr>
          <p:nvPr/>
        </p:nvSpPr>
        <p:spPr bwMode="auto">
          <a:xfrm>
            <a:off x="5372100" y="3198813"/>
            <a:ext cx="1371600" cy="461962"/>
          </a:xfrm>
          <a:prstGeom prst="rect">
            <a:avLst/>
          </a:prstGeom>
          <a:noFill/>
          <a:ln w="9525">
            <a:noFill/>
            <a:miter lim="800000"/>
            <a:headEnd/>
            <a:tailEnd/>
          </a:ln>
        </p:spPr>
        <p:txBody>
          <a:bodyPr>
            <a:spAutoFit/>
          </a:bodyPr>
          <a:lstStyle/>
          <a:p>
            <a:r>
              <a:rPr lang="en-US" sz="1200">
                <a:latin typeface="Calibri" pitchFamily="34" charset="0"/>
              </a:rPr>
              <a:t>Loan Agreement/ Security Package</a:t>
            </a:r>
          </a:p>
        </p:txBody>
      </p:sp>
      <p:sp>
        <p:nvSpPr>
          <p:cNvPr id="14395" name="TextBox 176"/>
          <p:cNvSpPr txBox="1">
            <a:spLocks noChangeArrowheads="1"/>
          </p:cNvSpPr>
          <p:nvPr/>
        </p:nvSpPr>
        <p:spPr bwMode="auto">
          <a:xfrm rot="5400000">
            <a:off x="6948488" y="4737100"/>
            <a:ext cx="1676400" cy="276225"/>
          </a:xfrm>
          <a:prstGeom prst="rect">
            <a:avLst/>
          </a:prstGeom>
          <a:noFill/>
          <a:ln w="9525">
            <a:noFill/>
            <a:miter lim="800000"/>
            <a:headEnd/>
            <a:tailEnd/>
          </a:ln>
        </p:spPr>
        <p:txBody>
          <a:bodyPr>
            <a:spAutoFit/>
          </a:bodyPr>
          <a:lstStyle/>
          <a:p>
            <a:r>
              <a:rPr lang="en-US" sz="1200">
                <a:latin typeface="Calibri" pitchFamily="34" charset="0"/>
              </a:rPr>
              <a:t>Agency Agreement</a:t>
            </a:r>
          </a:p>
        </p:txBody>
      </p:sp>
      <p:cxnSp>
        <p:nvCxnSpPr>
          <p:cNvPr id="39" name="Straight Arrow Connector 38"/>
          <p:cNvCxnSpPr/>
          <p:nvPr/>
        </p:nvCxnSpPr>
        <p:spPr>
          <a:xfrm rot="5400000">
            <a:off x="4114801" y="4722812"/>
            <a:ext cx="13716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97" name="TextBox 181"/>
          <p:cNvSpPr txBox="1">
            <a:spLocks noChangeArrowheads="1"/>
          </p:cNvSpPr>
          <p:nvPr/>
        </p:nvSpPr>
        <p:spPr bwMode="auto">
          <a:xfrm rot="5400000">
            <a:off x="4171951" y="4673600"/>
            <a:ext cx="1041400" cy="276225"/>
          </a:xfrm>
          <a:prstGeom prst="rect">
            <a:avLst/>
          </a:prstGeom>
          <a:noFill/>
          <a:ln w="9525">
            <a:noFill/>
            <a:miter lim="800000"/>
            <a:headEnd/>
            <a:tailEnd/>
          </a:ln>
        </p:spPr>
        <p:txBody>
          <a:bodyPr>
            <a:spAutoFit/>
          </a:bodyPr>
          <a:lstStyle/>
          <a:p>
            <a:r>
              <a:rPr lang="en-US" sz="1200">
                <a:latin typeface="Calibri" pitchFamily="34" charset="0"/>
              </a:rPr>
              <a:t>End Product</a:t>
            </a:r>
          </a:p>
        </p:txBody>
      </p:sp>
      <p:sp>
        <p:nvSpPr>
          <p:cNvPr id="14398" name="TextBox 182"/>
          <p:cNvSpPr txBox="1">
            <a:spLocks noChangeArrowheads="1"/>
          </p:cNvSpPr>
          <p:nvPr/>
        </p:nvSpPr>
        <p:spPr bwMode="auto">
          <a:xfrm rot="-5400000">
            <a:off x="2474119" y="4545807"/>
            <a:ext cx="1676400" cy="277812"/>
          </a:xfrm>
          <a:prstGeom prst="rect">
            <a:avLst/>
          </a:prstGeom>
          <a:noFill/>
          <a:ln w="9525">
            <a:noFill/>
            <a:miter lim="800000"/>
            <a:headEnd/>
            <a:tailEnd/>
          </a:ln>
        </p:spPr>
        <p:txBody>
          <a:bodyPr>
            <a:spAutoFit/>
          </a:bodyPr>
          <a:lstStyle/>
          <a:p>
            <a:r>
              <a:rPr lang="en-US" sz="1200">
                <a:latin typeface="Calibri" pitchFamily="34" charset="0"/>
              </a:rPr>
              <a:t>   Supply Contracts                                </a:t>
            </a:r>
          </a:p>
        </p:txBody>
      </p:sp>
      <p:cxnSp>
        <p:nvCxnSpPr>
          <p:cNvPr id="42" name="Straight Connector 41"/>
          <p:cNvCxnSpPr/>
          <p:nvPr/>
        </p:nvCxnSpPr>
        <p:spPr>
          <a:xfrm rot="5400000">
            <a:off x="265907" y="5674519"/>
            <a:ext cx="1143000" cy="158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1371600" y="4189413"/>
            <a:ext cx="1752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Concession Agreement</a:t>
            </a:r>
          </a:p>
        </p:txBody>
      </p:sp>
      <p:sp>
        <p:nvSpPr>
          <p:cNvPr id="14401" name="TextBox 200"/>
          <p:cNvSpPr txBox="1">
            <a:spLocks noChangeArrowheads="1"/>
          </p:cNvSpPr>
          <p:nvPr/>
        </p:nvSpPr>
        <p:spPr bwMode="auto">
          <a:xfrm>
            <a:off x="1905000" y="2970213"/>
            <a:ext cx="1524000" cy="276225"/>
          </a:xfrm>
          <a:prstGeom prst="rect">
            <a:avLst/>
          </a:prstGeom>
          <a:solidFill>
            <a:schemeClr val="bg1"/>
          </a:solidFill>
          <a:ln w="9525">
            <a:noFill/>
            <a:miter lim="800000"/>
            <a:headEnd/>
            <a:tailEnd/>
          </a:ln>
        </p:spPr>
        <p:txBody>
          <a:bodyPr>
            <a:spAutoFit/>
          </a:bodyPr>
          <a:lstStyle/>
          <a:p>
            <a:r>
              <a:rPr lang="en-US" sz="1200">
                <a:latin typeface="Calibri" pitchFamily="34" charset="0"/>
              </a:rPr>
              <a:t>Supply / EPC Contract</a:t>
            </a:r>
          </a:p>
        </p:txBody>
      </p:sp>
      <p:sp>
        <p:nvSpPr>
          <p:cNvPr id="14402" name="TextBox 201"/>
          <p:cNvSpPr txBox="1">
            <a:spLocks noChangeArrowheads="1"/>
          </p:cNvSpPr>
          <p:nvPr/>
        </p:nvSpPr>
        <p:spPr bwMode="auto">
          <a:xfrm>
            <a:off x="1879600" y="3478213"/>
            <a:ext cx="1219200" cy="276225"/>
          </a:xfrm>
          <a:prstGeom prst="rect">
            <a:avLst/>
          </a:prstGeom>
          <a:noFill/>
          <a:ln w="9525">
            <a:noFill/>
            <a:miter lim="800000"/>
            <a:headEnd/>
            <a:tailEnd/>
          </a:ln>
        </p:spPr>
        <p:txBody>
          <a:bodyPr>
            <a:spAutoFit/>
          </a:bodyPr>
          <a:lstStyle/>
          <a:p>
            <a:r>
              <a:rPr lang="en-US" sz="1200">
                <a:latin typeface="Calibri" pitchFamily="34" charset="0"/>
              </a:rPr>
              <a:t>O&amp;M Contract</a:t>
            </a:r>
          </a:p>
        </p:txBody>
      </p:sp>
      <p:sp>
        <p:nvSpPr>
          <p:cNvPr id="14403" name="TextBox 204"/>
          <p:cNvSpPr txBox="1">
            <a:spLocks noChangeArrowheads="1"/>
          </p:cNvSpPr>
          <p:nvPr/>
        </p:nvSpPr>
        <p:spPr bwMode="auto">
          <a:xfrm>
            <a:off x="3390900" y="6323013"/>
            <a:ext cx="2362200" cy="276225"/>
          </a:xfrm>
          <a:prstGeom prst="rect">
            <a:avLst/>
          </a:prstGeom>
          <a:noFill/>
          <a:ln w="9525">
            <a:noFill/>
            <a:miter lim="800000"/>
            <a:headEnd/>
            <a:tailEnd/>
          </a:ln>
        </p:spPr>
        <p:txBody>
          <a:bodyPr>
            <a:spAutoFit/>
          </a:bodyPr>
          <a:lstStyle/>
          <a:p>
            <a:r>
              <a:rPr lang="en-US" sz="1200" dirty="0">
                <a:latin typeface="Calibri" pitchFamily="34" charset="0"/>
              </a:rPr>
              <a:t>Assignments/Guarantees</a:t>
            </a:r>
          </a:p>
        </p:txBody>
      </p:sp>
      <p:cxnSp>
        <p:nvCxnSpPr>
          <p:cNvPr id="47" name="Elbow Connector 46"/>
          <p:cNvCxnSpPr/>
          <p:nvPr/>
        </p:nvCxnSpPr>
        <p:spPr>
          <a:xfrm flipV="1">
            <a:off x="5867400" y="3884613"/>
            <a:ext cx="838200" cy="609600"/>
          </a:xfrm>
          <a:prstGeom prst="bentConnector3">
            <a:avLst>
              <a:gd name="adj1" fmla="val 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6286500" y="1582738"/>
            <a:ext cx="3048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6286500" y="1749425"/>
            <a:ext cx="242888"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0" name="Snip Single Corner Rectangle 49"/>
          <p:cNvSpPr/>
          <p:nvPr/>
        </p:nvSpPr>
        <p:spPr>
          <a:xfrm>
            <a:off x="914400" y="1430360"/>
            <a:ext cx="1219200" cy="685800"/>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sz="1000" dirty="0"/>
              <a:t>Independent Technical &amp; Insurance Consultants</a:t>
            </a:r>
          </a:p>
        </p:txBody>
      </p:sp>
      <p:cxnSp>
        <p:nvCxnSpPr>
          <p:cNvPr id="51" name="Elbow Connector 50"/>
          <p:cNvCxnSpPr>
            <a:endCxn id="0" idx="0"/>
          </p:cNvCxnSpPr>
          <p:nvPr/>
        </p:nvCxnSpPr>
        <p:spPr>
          <a:xfrm rot="10800000">
            <a:off x="2133600" y="1773238"/>
            <a:ext cx="838200" cy="3429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6215063" y="1260475"/>
            <a:ext cx="2895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300" b="1" dirty="0">
                <a:solidFill>
                  <a:schemeClr val="tx1"/>
                </a:solidFill>
              </a:rPr>
              <a:t>Legend:</a:t>
            </a:r>
          </a:p>
          <a:p>
            <a:pPr fontAlgn="auto">
              <a:spcBef>
                <a:spcPts val="0"/>
              </a:spcBef>
              <a:spcAft>
                <a:spcPts val="0"/>
              </a:spcAft>
              <a:defRPr/>
            </a:pPr>
            <a:r>
              <a:rPr lang="en-US" sz="1200" dirty="0"/>
              <a:t>:           </a:t>
            </a:r>
            <a:r>
              <a:rPr lang="en-US" sz="1300" dirty="0">
                <a:solidFill>
                  <a:schemeClr val="tx1"/>
                </a:solidFill>
              </a:rPr>
              <a:t>means contractual relationship</a:t>
            </a:r>
          </a:p>
          <a:p>
            <a:pPr fontAlgn="auto">
              <a:spcBef>
                <a:spcPts val="0"/>
              </a:spcBef>
              <a:spcAft>
                <a:spcPts val="0"/>
              </a:spcAft>
              <a:defRPr/>
            </a:pPr>
            <a:r>
              <a:rPr lang="en-US" sz="1300" dirty="0"/>
              <a:t>            </a:t>
            </a:r>
            <a:r>
              <a:rPr lang="en-US" sz="1300" dirty="0">
                <a:solidFill>
                  <a:schemeClr val="tx1"/>
                </a:solidFill>
              </a:rPr>
              <a:t>means informal relationship</a:t>
            </a:r>
            <a:endParaRPr lang="en-US" sz="1300" dirty="0"/>
          </a:p>
        </p:txBody>
      </p:sp>
      <p:sp>
        <p:nvSpPr>
          <p:cNvPr id="55"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pPr fontAlgn="auto">
              <a:spcAft>
                <a:spcPts val="0"/>
              </a:spcAft>
              <a:defRPr/>
            </a:pPr>
            <a:r>
              <a:rPr lang="en-US" altLang="ar-SA" sz="3600" dirty="0" smtClean="0"/>
              <a:t>Key Success Factors </a:t>
            </a:r>
            <a:endParaRPr lang="en-US" altLang="ar-SA" sz="3600" dirty="0"/>
          </a:p>
        </p:txBody>
      </p:sp>
      <p:sp>
        <p:nvSpPr>
          <p:cNvPr id="19459" name="Rectangle 3"/>
          <p:cNvSpPr>
            <a:spLocks noChangeArrowheads="1"/>
          </p:cNvSpPr>
          <p:nvPr/>
        </p:nvSpPr>
        <p:spPr bwMode="auto">
          <a:xfrm>
            <a:off x="428596" y="1428736"/>
            <a:ext cx="8496300" cy="4500594"/>
          </a:xfrm>
          <a:prstGeom prst="rect">
            <a:avLst/>
          </a:prstGeom>
          <a:noFill/>
          <a:ln w="9525" algn="ctr">
            <a:noFill/>
            <a:miter lim="800000"/>
            <a:headEnd/>
            <a:tailEnd/>
          </a:ln>
        </p:spPr>
        <p:txBody>
          <a:bodyPr/>
          <a:lstStyle/>
          <a:p>
            <a:pPr lvl="1" indent="-457200">
              <a:spcBef>
                <a:spcPct val="20000"/>
              </a:spcBef>
              <a:buClr>
                <a:srgbClr val="C40000"/>
              </a:buClr>
              <a:buSzPct val="75000"/>
              <a:buFont typeface="Wingdings" pitchFamily="2" charset="2"/>
              <a:buChar char="q"/>
            </a:pPr>
            <a:r>
              <a:rPr lang="en-US" altLang="ko-KR" sz="2200" b="1" dirty="0" smtClean="0">
                <a:solidFill>
                  <a:schemeClr val="accent1">
                    <a:lumMod val="75000"/>
                  </a:schemeClr>
                </a:solidFill>
                <a:latin typeface="+mn-lt"/>
              </a:rPr>
              <a:t>Successful project financing transactions typically exhibit the following characteristics </a:t>
            </a:r>
            <a:endParaRPr lang="en-US" altLang="ko-KR" sz="2200" b="1" dirty="0">
              <a:solidFill>
                <a:schemeClr val="accent1">
                  <a:lumMod val="75000"/>
                </a:schemeClr>
              </a:solidFill>
              <a:latin typeface="+mn-lt"/>
            </a:endParaRPr>
          </a:p>
          <a:p>
            <a:pPr marL="1271588" lvl="2" indent="-381000">
              <a:spcBef>
                <a:spcPct val="40000"/>
              </a:spcBef>
              <a:spcAft>
                <a:spcPts val="500"/>
              </a:spcAft>
              <a:buClr>
                <a:srgbClr val="C40000"/>
              </a:buClr>
              <a:buSzPct val="75000"/>
              <a:buFont typeface="Courier New" pitchFamily="49" charset="0"/>
              <a:buChar char="-"/>
            </a:pPr>
            <a:r>
              <a:rPr lang="en-US" altLang="ko-KR" sz="2000" dirty="0">
                <a:latin typeface="+mn-lt"/>
              </a:rPr>
              <a:t> </a:t>
            </a:r>
            <a:r>
              <a:rPr lang="en-US" altLang="ko-KR" sz="2000" dirty="0" smtClean="0">
                <a:latin typeface="+mn-lt"/>
              </a:rPr>
              <a:t>Clearly identified revenue stream; 	</a:t>
            </a:r>
          </a:p>
          <a:p>
            <a:pPr marL="1271588" lvl="2" indent="-381000">
              <a:spcBef>
                <a:spcPct val="40000"/>
              </a:spcBef>
              <a:spcAft>
                <a:spcPts val="500"/>
              </a:spcAft>
              <a:buClr>
                <a:srgbClr val="C40000"/>
              </a:buClr>
              <a:buSzPct val="75000"/>
              <a:buFont typeface="Courier New" pitchFamily="49" charset="0"/>
              <a:buChar char="-"/>
            </a:pPr>
            <a:r>
              <a:rPr lang="en-US" altLang="ko-KR" sz="2000" dirty="0" smtClean="0">
                <a:latin typeface="+mn-lt"/>
              </a:rPr>
              <a:t>Transparent contractual framework (including unencumbered property as tangible security) along with equitable distribution of risks and rewards amongst stakeholders best equipped to address them; </a:t>
            </a:r>
          </a:p>
          <a:p>
            <a:pPr marL="1271588" lvl="2" indent="-381000">
              <a:spcBef>
                <a:spcPct val="40000"/>
              </a:spcBef>
              <a:spcAft>
                <a:spcPts val="500"/>
              </a:spcAft>
              <a:buClr>
                <a:srgbClr val="C40000"/>
              </a:buClr>
              <a:buSzPct val="75000"/>
              <a:buFont typeface="Courier New" pitchFamily="49" charset="0"/>
              <a:buChar char="-"/>
            </a:pPr>
            <a:r>
              <a:rPr lang="en-US" altLang="ko-KR" sz="2000" dirty="0" smtClean="0">
                <a:latin typeface="+mn-lt"/>
              </a:rPr>
              <a:t>Stakeholders (especially sponsors) with demonstrated commitment and of high credit quality; </a:t>
            </a:r>
          </a:p>
          <a:p>
            <a:pPr marL="1271588" lvl="2" indent="-381000">
              <a:spcBef>
                <a:spcPct val="40000"/>
              </a:spcBef>
              <a:buClr>
                <a:srgbClr val="C40000"/>
              </a:buClr>
              <a:buSzPct val="75000"/>
              <a:buFont typeface="Courier New" pitchFamily="49" charset="0"/>
              <a:buChar char="-"/>
            </a:pPr>
            <a:r>
              <a:rPr lang="en-US" altLang="ko-KR" sz="2000" dirty="0" smtClean="0">
                <a:latin typeface="+mn-lt"/>
              </a:rPr>
              <a:t>Depth of financial markets. </a:t>
            </a:r>
          </a:p>
          <a:p>
            <a:pPr marL="1271588" lvl="2" indent="-381000">
              <a:spcBef>
                <a:spcPct val="40000"/>
              </a:spcBef>
              <a:buClr>
                <a:srgbClr val="C40000"/>
              </a:buClr>
              <a:buSzPct val="75000"/>
              <a:buFont typeface="Symbol" pitchFamily="18" charset="2"/>
              <a:buChar char="-"/>
            </a:pPr>
            <a:endParaRPr lang="en-US" altLang="ko-KR" dirty="0" smtClean="0">
              <a:solidFill>
                <a:schemeClr val="accent3">
                  <a:lumMod val="75000"/>
                </a:schemeClr>
              </a:solidFill>
              <a:latin typeface="+mn-lt"/>
            </a:endParaRPr>
          </a:p>
          <a:p>
            <a:pPr marL="1271588" lvl="2" indent="-381000">
              <a:spcBef>
                <a:spcPct val="40000"/>
              </a:spcBef>
              <a:buClr>
                <a:srgbClr val="C40000"/>
              </a:buClr>
              <a:buSzPct val="75000"/>
              <a:buFont typeface="Symbol" pitchFamily="18" charset="2"/>
              <a:buChar char="-"/>
            </a:pPr>
            <a:endParaRPr lang="en-US" altLang="ko-KR" u="sng" dirty="0" smtClean="0">
              <a:solidFill>
                <a:schemeClr val="accent3">
                  <a:lumMod val="75000"/>
                </a:schemeClr>
              </a:solidFill>
              <a:latin typeface="+mn-lt"/>
            </a:endParaRPr>
          </a:p>
          <a:p>
            <a:pPr marL="1271588" lvl="2" indent="-381000">
              <a:spcBef>
                <a:spcPct val="40000"/>
              </a:spcBef>
              <a:buClr>
                <a:srgbClr val="C40000"/>
              </a:buClr>
              <a:buSzPct val="75000"/>
              <a:buFont typeface="Symbol" pitchFamily="18" charset="2"/>
              <a:buChar char="-"/>
            </a:pPr>
            <a:endParaRPr lang="en-US" altLang="ko-KR" dirty="0">
              <a:solidFill>
                <a:schemeClr val="accent3">
                  <a:lumMod val="75000"/>
                </a:schemeClr>
              </a:solidFill>
              <a:latin typeface="+mn-lt"/>
            </a:endParaRPr>
          </a:p>
        </p:txBody>
      </p:sp>
      <p:sp>
        <p:nvSpPr>
          <p:cNvPr id="4" name="Slide Number Placeholder 3"/>
          <p:cNvSpPr>
            <a:spLocks noGrp="1"/>
          </p:cNvSpPr>
          <p:nvPr>
            <p:ph type="sldNum" sz="quarter" idx="4294967295"/>
          </p:nvPr>
        </p:nvSpPr>
        <p:spPr>
          <a:xfrm>
            <a:off x="8229600" y="6473825"/>
            <a:ext cx="758825" cy="247650"/>
          </a:xfrm>
          <a:prstGeom prst="rect">
            <a:avLst/>
          </a:prstGeom>
        </p:spPr>
        <p:txBody>
          <a:bodyPr/>
          <a:lstStyle/>
          <a:p>
            <a:pPr algn="r">
              <a:defRPr/>
            </a:pPr>
            <a:fld id="{0B99F75C-8464-459E-BB60-C047846EF05B}" type="slidenum">
              <a:rPr lang="en-US" sz="1400" smtClean="0">
                <a:latin typeface="+mj-lt"/>
              </a:rPr>
              <a:pPr algn="r">
                <a:defRPr/>
              </a:pPr>
              <a:t>13</a:t>
            </a:fld>
            <a:endParaRPr lang="en-US" sz="1400" dirty="0">
              <a:latin typeface="+mj-lt"/>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pPr fontAlgn="auto">
              <a:spcAft>
                <a:spcPts val="0"/>
              </a:spcAft>
              <a:defRPr/>
            </a:pPr>
            <a:r>
              <a:rPr lang="en-US" sz="3600" cap="none" dirty="0" smtClean="0"/>
              <a:t>Why Project Finance?</a:t>
            </a:r>
            <a:endParaRPr lang="en-US" altLang="ar-SA" sz="3600" dirty="0"/>
          </a:p>
        </p:txBody>
      </p:sp>
      <p:sp>
        <p:nvSpPr>
          <p:cNvPr id="19459" name="Rectangle 3"/>
          <p:cNvSpPr>
            <a:spLocks noChangeArrowheads="1"/>
          </p:cNvSpPr>
          <p:nvPr/>
        </p:nvSpPr>
        <p:spPr bwMode="auto">
          <a:xfrm>
            <a:off x="428596" y="1214422"/>
            <a:ext cx="8496300" cy="5429288"/>
          </a:xfrm>
          <a:prstGeom prst="rect">
            <a:avLst/>
          </a:prstGeom>
          <a:noFill/>
          <a:ln w="9525" algn="ctr">
            <a:noFill/>
            <a:miter lim="800000"/>
            <a:headEnd/>
            <a:tailEnd/>
          </a:ln>
        </p:spPr>
        <p:txBody>
          <a:bodyPr/>
          <a:lstStyle/>
          <a:p>
            <a:pPr lvl="1" indent="-457200">
              <a:spcBef>
                <a:spcPct val="20000"/>
              </a:spcBef>
              <a:buClr>
                <a:srgbClr val="C40000"/>
              </a:buClr>
              <a:buSzPct val="70000"/>
              <a:buFont typeface="Wingdings" pitchFamily="2" charset="2"/>
              <a:buChar char="q"/>
            </a:pPr>
            <a:r>
              <a:rPr lang="en-US" altLang="ko-KR" sz="2200" b="1" dirty="0">
                <a:solidFill>
                  <a:schemeClr val="accent1">
                    <a:lumMod val="75000"/>
                  </a:schemeClr>
                </a:solidFill>
                <a:latin typeface="+mn-lt"/>
              </a:rPr>
              <a:t>Benefits </a:t>
            </a:r>
            <a:r>
              <a:rPr lang="en-US" altLang="ko-KR" sz="2200" b="1" dirty="0" smtClean="0">
                <a:solidFill>
                  <a:schemeClr val="accent1">
                    <a:lumMod val="75000"/>
                  </a:schemeClr>
                </a:solidFill>
                <a:latin typeface="+mn-lt"/>
              </a:rPr>
              <a:t>to </a:t>
            </a:r>
            <a:r>
              <a:rPr lang="en-US" altLang="ko-KR" sz="2200" b="1" dirty="0">
                <a:solidFill>
                  <a:schemeClr val="accent1">
                    <a:lumMod val="75000"/>
                  </a:schemeClr>
                </a:solidFill>
                <a:latin typeface="+mn-lt"/>
              </a:rPr>
              <a:t>Investors</a:t>
            </a:r>
          </a:p>
          <a:p>
            <a:pPr marL="1262063" lvl="2" indent="-371475">
              <a:spcBef>
                <a:spcPct val="40000"/>
              </a:spcBef>
              <a:buClr>
                <a:srgbClr val="C40000"/>
              </a:buClr>
              <a:buSzPct val="75000"/>
              <a:buFont typeface="Courier New" pitchFamily="49" charset="0"/>
              <a:buChar char="-"/>
            </a:pPr>
            <a:r>
              <a:rPr lang="en-US" altLang="ko-KR" sz="2000" dirty="0">
                <a:latin typeface="+mn-lt"/>
              </a:rPr>
              <a:t>Projects are highly leveraged </a:t>
            </a:r>
            <a:r>
              <a:rPr lang="en-US" altLang="ko-KR" sz="2000" dirty="0">
                <a:latin typeface="+mn-lt"/>
                <a:sym typeface="Wingdings" pitchFamily="2" charset="2"/>
              </a:rPr>
              <a:t> </a:t>
            </a:r>
            <a:r>
              <a:rPr lang="en-US" altLang="ko-KR" sz="2000" dirty="0">
                <a:latin typeface="+mn-lt"/>
              </a:rPr>
              <a:t>leads to </a:t>
            </a:r>
            <a:r>
              <a:rPr lang="en-US" altLang="ko-KR" sz="2000" u="sng" dirty="0">
                <a:latin typeface="+mn-lt"/>
              </a:rPr>
              <a:t>a higher return on equity (ROE</a:t>
            </a:r>
            <a:r>
              <a:rPr lang="en-US" altLang="ko-KR" sz="2000" u="sng" dirty="0" smtClean="0">
                <a:latin typeface="+mn-lt"/>
              </a:rPr>
              <a:t>)</a:t>
            </a:r>
            <a:r>
              <a:rPr lang="en-US" altLang="ko-KR" sz="2000" u="sng" dirty="0">
                <a:latin typeface="+mn-lt"/>
              </a:rPr>
              <a:t>;</a:t>
            </a:r>
            <a:endParaRPr lang="en-US" altLang="ko-KR" sz="2000" dirty="0">
              <a:latin typeface="+mn-lt"/>
            </a:endParaRPr>
          </a:p>
          <a:p>
            <a:pPr marL="1262063" lvl="2" indent="-371475">
              <a:spcBef>
                <a:spcPct val="40000"/>
              </a:spcBef>
              <a:buClr>
                <a:srgbClr val="C40000"/>
              </a:buClr>
              <a:buSzPct val="70000"/>
              <a:buFont typeface="Courier New" pitchFamily="49" charset="0"/>
              <a:buChar char="-"/>
            </a:pPr>
            <a:r>
              <a:rPr lang="en-US" altLang="ko-KR" sz="2000" u="sng" dirty="0">
                <a:latin typeface="+mn-lt"/>
              </a:rPr>
              <a:t>Risk spreading </a:t>
            </a:r>
            <a:r>
              <a:rPr lang="en-US" altLang="ko-KR" sz="2000" dirty="0">
                <a:latin typeface="+mn-lt"/>
              </a:rPr>
              <a:t>– </a:t>
            </a:r>
            <a:r>
              <a:rPr lang="en-US" altLang="ko-KR" sz="2000" dirty="0" smtClean="0">
                <a:latin typeface="+mn-lt"/>
              </a:rPr>
              <a:t>enables risk of investment to be divided up between stakeholders who are best equipped to address the relevant risk;</a:t>
            </a:r>
            <a:endParaRPr lang="en-US" altLang="ko-KR" sz="2000" dirty="0">
              <a:latin typeface="+mn-lt"/>
            </a:endParaRPr>
          </a:p>
          <a:p>
            <a:pPr marL="1262063" lvl="2" indent="-371475">
              <a:spcBef>
                <a:spcPct val="40000"/>
              </a:spcBef>
              <a:buClr>
                <a:srgbClr val="C40000"/>
              </a:buClr>
              <a:buSzPct val="70000"/>
              <a:buFont typeface="Courier New" pitchFamily="49" charset="0"/>
              <a:buChar char="-"/>
            </a:pPr>
            <a:r>
              <a:rPr lang="en-US" altLang="ko-KR" sz="2000" u="sng" dirty="0">
                <a:latin typeface="+mn-lt"/>
              </a:rPr>
              <a:t>Limited ‘risk contamination</a:t>
            </a:r>
            <a:r>
              <a:rPr lang="en-US" altLang="ko-KR" sz="2000" dirty="0">
                <a:latin typeface="+mn-lt"/>
              </a:rPr>
              <a:t>’ between the project and the rest of the investor’s </a:t>
            </a:r>
            <a:r>
              <a:rPr lang="en-US" altLang="ko-KR" sz="2000" dirty="0" smtClean="0">
                <a:latin typeface="+mn-lt"/>
              </a:rPr>
              <a:t>businesses </a:t>
            </a:r>
            <a:r>
              <a:rPr lang="en-US" altLang="ko-KR" sz="2000" dirty="0">
                <a:latin typeface="+mn-lt"/>
              </a:rPr>
              <a:t>(risk is quarantined to invested equity</a:t>
            </a:r>
            <a:r>
              <a:rPr lang="en-US" altLang="ko-KR" sz="2000" dirty="0" smtClean="0">
                <a:latin typeface="+mn-lt"/>
              </a:rPr>
              <a:t>);</a:t>
            </a:r>
            <a:endParaRPr lang="en-US" altLang="ko-KR" sz="2000" dirty="0">
              <a:latin typeface="+mn-lt"/>
            </a:endParaRPr>
          </a:p>
          <a:p>
            <a:pPr marL="1262063" lvl="2" indent="-371475">
              <a:spcBef>
                <a:spcPct val="40000"/>
              </a:spcBef>
              <a:buClr>
                <a:srgbClr val="C40000"/>
              </a:buClr>
              <a:buSzPct val="70000"/>
              <a:buFont typeface="Courier New" pitchFamily="49" charset="0"/>
              <a:buChar char="-"/>
            </a:pPr>
            <a:r>
              <a:rPr lang="en-US" altLang="ko-KR" sz="2000" u="sng" dirty="0">
                <a:latin typeface="+mn-lt"/>
              </a:rPr>
              <a:t>Increased borrowing capacity </a:t>
            </a:r>
            <a:r>
              <a:rPr lang="en-US" altLang="ko-KR" sz="2000" dirty="0">
                <a:latin typeface="+mn-lt"/>
              </a:rPr>
              <a:t>of investors with the reallocation of project risks to other contracting </a:t>
            </a:r>
            <a:r>
              <a:rPr lang="en-US" altLang="ko-KR" sz="2000" dirty="0" smtClean="0">
                <a:latin typeface="+mn-lt"/>
              </a:rPr>
              <a:t>parties;</a:t>
            </a:r>
            <a:endParaRPr lang="en-US" altLang="ko-KR" sz="2000" dirty="0">
              <a:latin typeface="+mn-lt"/>
            </a:endParaRPr>
          </a:p>
          <a:p>
            <a:pPr marL="1262063" lvl="2" indent="-371475">
              <a:spcBef>
                <a:spcPct val="40000"/>
              </a:spcBef>
              <a:buClr>
                <a:srgbClr val="C40000"/>
              </a:buClr>
              <a:buSzPct val="70000"/>
              <a:buFont typeface="Courier New" pitchFamily="49" charset="0"/>
              <a:buChar char="-"/>
            </a:pPr>
            <a:r>
              <a:rPr lang="en-US" altLang="ko-KR" sz="2000" u="sng" dirty="0">
                <a:latin typeface="+mn-lt"/>
              </a:rPr>
              <a:t>Avoids restrictive covenants </a:t>
            </a:r>
            <a:r>
              <a:rPr lang="en-US" altLang="ko-KR" sz="2000" dirty="0">
                <a:latin typeface="+mn-lt"/>
              </a:rPr>
              <a:t>on the corporate balance sheet arising from a project’s debt </a:t>
            </a:r>
            <a:r>
              <a:rPr lang="en-US" altLang="ko-KR" sz="2000" dirty="0" smtClean="0">
                <a:latin typeface="+mn-lt"/>
              </a:rPr>
              <a:t>financing</a:t>
            </a:r>
            <a:r>
              <a:rPr lang="en-US" altLang="ko-KR" sz="2000" dirty="0">
                <a:latin typeface="+mn-lt"/>
                <a:ea typeface="굴림" pitchFamily="50" charset="-127"/>
              </a:rPr>
              <a:t>;</a:t>
            </a:r>
            <a:endParaRPr lang="en-US" altLang="ko-KR" sz="2000" dirty="0">
              <a:ea typeface="굴림" pitchFamily="50" charset="-127"/>
            </a:endParaRPr>
          </a:p>
          <a:p>
            <a:pPr marL="1262063" lvl="2" indent="-371475">
              <a:spcBef>
                <a:spcPct val="40000"/>
              </a:spcBef>
              <a:buClr>
                <a:srgbClr val="C40000"/>
              </a:buClr>
              <a:buSzPct val="70000"/>
              <a:buFont typeface="Courier New" pitchFamily="49" charset="0"/>
              <a:buChar char="-"/>
            </a:pPr>
            <a:r>
              <a:rPr lang="en-US" altLang="ko-KR" sz="2000" u="sng" dirty="0" smtClean="0">
                <a:latin typeface="+mn-lt"/>
              </a:rPr>
              <a:t>Matches</a:t>
            </a:r>
            <a:r>
              <a:rPr lang="en-US" altLang="ko-KR" sz="2000" dirty="0" smtClean="0">
                <a:latin typeface="+mn-lt"/>
              </a:rPr>
              <a:t> </a:t>
            </a:r>
            <a:r>
              <a:rPr lang="en-US" altLang="ko-KR" sz="2000" dirty="0">
                <a:latin typeface="+mn-lt"/>
              </a:rPr>
              <a:t>each commercial undertaking with the specific assets and skills required to build and operate </a:t>
            </a:r>
            <a:r>
              <a:rPr lang="en-US" altLang="ko-KR" sz="2000" dirty="0" smtClean="0">
                <a:latin typeface="+mn-lt"/>
              </a:rPr>
              <a:t>it.</a:t>
            </a:r>
          </a:p>
        </p:txBody>
      </p:sp>
      <p:sp>
        <p:nvSpPr>
          <p:cNvPr id="4" name="Slide Number Placeholder 3"/>
          <p:cNvSpPr>
            <a:spLocks noGrp="1"/>
          </p:cNvSpPr>
          <p:nvPr>
            <p:ph type="sldNum" sz="quarter" idx="4294967295"/>
          </p:nvPr>
        </p:nvSpPr>
        <p:spPr>
          <a:xfrm>
            <a:off x="8229600" y="6473825"/>
            <a:ext cx="758825" cy="247650"/>
          </a:xfrm>
          <a:prstGeom prst="rect">
            <a:avLst/>
          </a:prstGeom>
        </p:spPr>
        <p:txBody>
          <a:bodyPr/>
          <a:lstStyle/>
          <a:p>
            <a:pPr algn="r">
              <a:defRPr/>
            </a:pPr>
            <a:fld id="{0B99F75C-8464-459E-BB60-C047846EF05B}" type="slidenum">
              <a:rPr lang="en-US" sz="1400" smtClean="0">
                <a:latin typeface="+mj-lt"/>
              </a:rPr>
              <a:pPr algn="r">
                <a:defRPr/>
              </a:pPr>
              <a:t>14</a:t>
            </a:fld>
            <a:endParaRPr lang="en-US" sz="1400" dirty="0">
              <a:latin typeface="+mj-lt"/>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pPr fontAlgn="auto">
              <a:spcAft>
                <a:spcPts val="0"/>
              </a:spcAft>
              <a:defRPr/>
            </a:pPr>
            <a:r>
              <a:rPr lang="en-US" sz="3600" cap="none" dirty="0" smtClean="0"/>
              <a:t>Why Project Finance? (contd…)</a:t>
            </a:r>
            <a:endParaRPr lang="en-US" altLang="ar-SA" sz="3600" dirty="0"/>
          </a:p>
        </p:txBody>
      </p:sp>
      <p:sp>
        <p:nvSpPr>
          <p:cNvPr id="19459" name="Rectangle 3"/>
          <p:cNvSpPr>
            <a:spLocks noChangeArrowheads="1"/>
          </p:cNvSpPr>
          <p:nvPr/>
        </p:nvSpPr>
        <p:spPr bwMode="auto">
          <a:xfrm>
            <a:off x="428596" y="1428736"/>
            <a:ext cx="8496300" cy="4500594"/>
          </a:xfrm>
          <a:prstGeom prst="rect">
            <a:avLst/>
          </a:prstGeom>
          <a:noFill/>
          <a:ln w="9525" algn="ctr">
            <a:noFill/>
            <a:miter lim="800000"/>
            <a:headEnd/>
            <a:tailEnd/>
          </a:ln>
        </p:spPr>
        <p:txBody>
          <a:bodyPr/>
          <a:lstStyle/>
          <a:p>
            <a:pPr lvl="1" indent="-457200">
              <a:spcBef>
                <a:spcPct val="20000"/>
              </a:spcBef>
              <a:buClr>
                <a:srgbClr val="C40000"/>
              </a:buClr>
              <a:buSzPct val="75000"/>
              <a:buFont typeface="Wingdings" pitchFamily="2" charset="2"/>
              <a:buChar char="q"/>
            </a:pPr>
            <a:r>
              <a:rPr lang="en-US" altLang="ko-KR" sz="2200" b="1" dirty="0">
                <a:solidFill>
                  <a:schemeClr val="accent1">
                    <a:lumMod val="75000"/>
                  </a:schemeClr>
                </a:solidFill>
                <a:latin typeface="+mn-lt"/>
              </a:rPr>
              <a:t>Benefits </a:t>
            </a:r>
            <a:r>
              <a:rPr lang="en-US" altLang="ko-KR" sz="2200" b="1" dirty="0" smtClean="0">
                <a:solidFill>
                  <a:schemeClr val="accent1">
                    <a:lumMod val="75000"/>
                  </a:schemeClr>
                </a:solidFill>
                <a:latin typeface="+mn-lt"/>
              </a:rPr>
              <a:t>to </a:t>
            </a:r>
            <a:r>
              <a:rPr lang="en-US" altLang="ko-KR" sz="2200" b="1" dirty="0">
                <a:solidFill>
                  <a:schemeClr val="accent1">
                    <a:lumMod val="75000"/>
                  </a:schemeClr>
                </a:solidFill>
                <a:latin typeface="+mn-lt"/>
              </a:rPr>
              <a:t>the </a:t>
            </a:r>
            <a:r>
              <a:rPr lang="en-US" altLang="ko-KR" sz="2200" b="1" dirty="0" smtClean="0">
                <a:solidFill>
                  <a:schemeClr val="accent1">
                    <a:lumMod val="75000"/>
                  </a:schemeClr>
                </a:solidFill>
                <a:latin typeface="+mn-lt"/>
              </a:rPr>
              <a:t>Lenders </a:t>
            </a:r>
            <a:endParaRPr lang="en-US" altLang="ko-KR" sz="2200" b="1" dirty="0">
              <a:solidFill>
                <a:schemeClr val="accent1">
                  <a:lumMod val="75000"/>
                </a:schemeClr>
              </a:solidFill>
              <a:latin typeface="+mn-lt"/>
            </a:endParaRPr>
          </a:p>
          <a:p>
            <a:pPr marL="1271588" lvl="2" indent="-381000">
              <a:spcBef>
                <a:spcPct val="40000"/>
              </a:spcBef>
              <a:buClr>
                <a:srgbClr val="C40000"/>
              </a:buClr>
              <a:buFont typeface="Symbol" pitchFamily="18" charset="2"/>
              <a:buChar char="-"/>
            </a:pPr>
            <a:r>
              <a:rPr lang="en-US" altLang="ko-KR" u="sng" dirty="0" smtClean="0">
                <a:latin typeface="+mj-lt"/>
              </a:rPr>
              <a:t>Higher IRR portfolio</a:t>
            </a:r>
            <a:r>
              <a:rPr lang="en-US" altLang="ko-KR" dirty="0" smtClean="0">
                <a:latin typeface="+mj-lt"/>
              </a:rPr>
              <a:t> – On account of higher risk and longer tenors, project finance transactions attract higher pricing and generally drive up the banks’ IRR profile;</a:t>
            </a:r>
          </a:p>
          <a:p>
            <a:pPr marL="1271588" lvl="2" indent="-381000">
              <a:spcBef>
                <a:spcPct val="40000"/>
              </a:spcBef>
              <a:buClr>
                <a:srgbClr val="C40000"/>
              </a:buClr>
              <a:buFont typeface="Symbol" pitchFamily="18" charset="2"/>
              <a:buChar char="-"/>
            </a:pPr>
            <a:r>
              <a:rPr lang="en-US" altLang="ko-KR" u="sng" dirty="0" smtClean="0">
                <a:latin typeface="+mj-lt"/>
              </a:rPr>
              <a:t>Portfolio diversification</a:t>
            </a:r>
            <a:r>
              <a:rPr lang="en-US" altLang="ko-KR" dirty="0" smtClean="0">
                <a:latin typeface="+mj-lt"/>
              </a:rPr>
              <a:t> – Allows lenders to enter into sectors that may normally not come up for regular modes of financing, such as transport, infrastructure etc thus leading to a more diversified portfolio; </a:t>
            </a:r>
          </a:p>
          <a:p>
            <a:pPr marL="1271588" lvl="2" indent="-381000">
              <a:spcBef>
                <a:spcPct val="40000"/>
              </a:spcBef>
              <a:buClr>
                <a:srgbClr val="C40000"/>
              </a:buClr>
              <a:buFont typeface="Symbol" pitchFamily="18" charset="2"/>
              <a:buChar char="-"/>
            </a:pPr>
            <a:r>
              <a:rPr lang="en-US" altLang="ko-KR" u="sng" dirty="0" smtClean="0">
                <a:latin typeface="+mj-lt"/>
              </a:rPr>
              <a:t>Significant cross-sell</a:t>
            </a:r>
            <a:r>
              <a:rPr lang="en-US" altLang="ko-KR" dirty="0" smtClean="0">
                <a:latin typeface="+mj-lt"/>
              </a:rPr>
              <a:t> – aside from lending transaction covers working capital, trade, accounts, treasury, custodial services etc.</a:t>
            </a:r>
          </a:p>
          <a:p>
            <a:pPr marL="1271588" lvl="2" indent="-381000">
              <a:spcBef>
                <a:spcPct val="40000"/>
              </a:spcBef>
              <a:buClr>
                <a:srgbClr val="C40000"/>
              </a:buClr>
              <a:buFont typeface="Symbol" pitchFamily="18" charset="2"/>
              <a:buChar char="-"/>
            </a:pPr>
            <a:r>
              <a:rPr lang="en-US" altLang="ko-KR" u="sng" dirty="0" smtClean="0">
                <a:latin typeface="+mj-lt"/>
              </a:rPr>
              <a:t>Acquired specialization in new areas of business</a:t>
            </a:r>
            <a:r>
              <a:rPr lang="en-US" altLang="ko-KR" dirty="0" smtClean="0">
                <a:latin typeface="+mj-lt"/>
              </a:rPr>
              <a:t> – Since the primary reliance in this kind of lending is on project cash flows, advisors and consultants are engaged to provide risk evaluation of various facets of transaction viz. technical, legal, tax, accounting, insurance etc, as a result building up the financial institution’s internal expertise</a:t>
            </a:r>
            <a:r>
              <a:rPr lang="en-US" altLang="ko-KR" dirty="0" smtClean="0"/>
              <a:t>.   </a:t>
            </a:r>
          </a:p>
          <a:p>
            <a:pPr marL="1271588" lvl="2" indent="-381000">
              <a:spcBef>
                <a:spcPct val="40000"/>
              </a:spcBef>
              <a:buClr>
                <a:srgbClr val="C40000"/>
              </a:buClr>
              <a:buSzPct val="75000"/>
              <a:buFont typeface="Symbol" pitchFamily="18" charset="2"/>
              <a:buChar char="-"/>
            </a:pPr>
            <a:endParaRPr lang="en-US" altLang="ko-KR" dirty="0" smtClean="0">
              <a:solidFill>
                <a:schemeClr val="accent3">
                  <a:lumMod val="75000"/>
                </a:schemeClr>
              </a:solidFill>
              <a:latin typeface="+mn-lt"/>
            </a:endParaRPr>
          </a:p>
          <a:p>
            <a:pPr marL="1271588" lvl="2" indent="-381000">
              <a:spcBef>
                <a:spcPct val="40000"/>
              </a:spcBef>
              <a:buClr>
                <a:srgbClr val="C40000"/>
              </a:buClr>
              <a:buSzPct val="75000"/>
              <a:buFont typeface="Symbol" pitchFamily="18" charset="2"/>
              <a:buChar char="-"/>
            </a:pPr>
            <a:endParaRPr lang="en-US" altLang="ko-KR" u="sng" dirty="0" smtClean="0">
              <a:solidFill>
                <a:schemeClr val="accent3">
                  <a:lumMod val="75000"/>
                </a:schemeClr>
              </a:solidFill>
              <a:latin typeface="+mn-lt"/>
            </a:endParaRPr>
          </a:p>
          <a:p>
            <a:pPr marL="1271588" lvl="2" indent="-381000">
              <a:spcBef>
                <a:spcPct val="40000"/>
              </a:spcBef>
              <a:buClr>
                <a:srgbClr val="C40000"/>
              </a:buClr>
              <a:buSzPct val="75000"/>
              <a:buFont typeface="Symbol" pitchFamily="18" charset="2"/>
              <a:buChar char="-"/>
            </a:pPr>
            <a:endParaRPr lang="en-US" altLang="ko-KR" dirty="0">
              <a:solidFill>
                <a:schemeClr val="accent3">
                  <a:lumMod val="75000"/>
                </a:schemeClr>
              </a:solidFill>
              <a:latin typeface="+mn-lt"/>
            </a:endParaRPr>
          </a:p>
        </p:txBody>
      </p:sp>
      <p:sp>
        <p:nvSpPr>
          <p:cNvPr id="4" name="Slide Number Placeholder 3"/>
          <p:cNvSpPr>
            <a:spLocks noGrp="1"/>
          </p:cNvSpPr>
          <p:nvPr>
            <p:ph type="sldNum" sz="quarter" idx="4294967295"/>
          </p:nvPr>
        </p:nvSpPr>
        <p:spPr>
          <a:xfrm>
            <a:off x="8229600" y="6473825"/>
            <a:ext cx="758825" cy="247650"/>
          </a:xfrm>
          <a:prstGeom prst="rect">
            <a:avLst/>
          </a:prstGeom>
        </p:spPr>
        <p:txBody>
          <a:bodyPr/>
          <a:lstStyle/>
          <a:p>
            <a:pPr algn="r">
              <a:defRPr/>
            </a:pPr>
            <a:fld id="{0B99F75C-8464-459E-BB60-C047846EF05B}" type="slidenum">
              <a:rPr lang="en-US" sz="1400" smtClean="0">
                <a:latin typeface="+mj-lt"/>
              </a:rPr>
              <a:pPr algn="r">
                <a:defRPr/>
              </a:pPr>
              <a:t>15</a:t>
            </a:fld>
            <a:endParaRPr lang="en-US" sz="1400" dirty="0">
              <a:latin typeface="+mj-lt"/>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pPr fontAlgn="auto">
              <a:spcAft>
                <a:spcPts val="0"/>
              </a:spcAft>
              <a:defRPr/>
            </a:pPr>
            <a:r>
              <a:rPr lang="en-US" sz="3600" cap="none" dirty="0" smtClean="0"/>
              <a:t>Why Project Finance?</a:t>
            </a:r>
            <a:endParaRPr lang="en-US" altLang="ar-SA" sz="3600" dirty="0"/>
          </a:p>
        </p:txBody>
      </p:sp>
      <p:sp>
        <p:nvSpPr>
          <p:cNvPr id="19459" name="Rectangle 3"/>
          <p:cNvSpPr>
            <a:spLocks noChangeArrowheads="1"/>
          </p:cNvSpPr>
          <p:nvPr/>
        </p:nvSpPr>
        <p:spPr bwMode="auto">
          <a:xfrm>
            <a:off x="428596" y="1428736"/>
            <a:ext cx="8496300" cy="4500594"/>
          </a:xfrm>
          <a:prstGeom prst="rect">
            <a:avLst/>
          </a:prstGeom>
          <a:noFill/>
          <a:ln w="9525" algn="ctr">
            <a:noFill/>
            <a:miter lim="800000"/>
            <a:headEnd/>
            <a:tailEnd/>
          </a:ln>
        </p:spPr>
        <p:txBody>
          <a:bodyPr/>
          <a:lstStyle/>
          <a:p>
            <a:pPr lvl="1" indent="-457200">
              <a:spcBef>
                <a:spcPct val="20000"/>
              </a:spcBef>
              <a:buClr>
                <a:srgbClr val="C40000"/>
              </a:buClr>
              <a:buSzPct val="75000"/>
              <a:buFont typeface="Wingdings" pitchFamily="2" charset="2"/>
              <a:buChar char="q"/>
            </a:pPr>
            <a:r>
              <a:rPr lang="en-US" altLang="ko-KR" sz="2200" b="1" dirty="0">
                <a:solidFill>
                  <a:schemeClr val="accent1">
                    <a:lumMod val="75000"/>
                  </a:schemeClr>
                </a:solidFill>
                <a:latin typeface="+mn-lt"/>
              </a:rPr>
              <a:t>Benefits </a:t>
            </a:r>
            <a:r>
              <a:rPr lang="en-US" altLang="ko-KR" sz="2200" b="1" dirty="0" smtClean="0">
                <a:solidFill>
                  <a:schemeClr val="accent1">
                    <a:lumMod val="75000"/>
                  </a:schemeClr>
                </a:solidFill>
                <a:latin typeface="+mn-lt"/>
              </a:rPr>
              <a:t>to </a:t>
            </a:r>
            <a:r>
              <a:rPr lang="en-US" altLang="ko-KR" sz="2200" b="1" dirty="0">
                <a:solidFill>
                  <a:schemeClr val="accent1">
                    <a:lumMod val="75000"/>
                  </a:schemeClr>
                </a:solidFill>
                <a:latin typeface="+mn-lt"/>
              </a:rPr>
              <a:t>the Public Authority (PA) </a:t>
            </a:r>
          </a:p>
          <a:p>
            <a:pPr marL="1271588" lvl="2" indent="-381000">
              <a:spcBef>
                <a:spcPct val="40000"/>
              </a:spcBef>
              <a:buClr>
                <a:srgbClr val="C40000"/>
              </a:buClr>
              <a:buSzPct val="75000"/>
              <a:buFont typeface="Courier New" pitchFamily="49" charset="0"/>
              <a:buChar char="-"/>
            </a:pPr>
            <a:r>
              <a:rPr lang="en-US" altLang="ko-KR" sz="2000" dirty="0" smtClean="0">
                <a:latin typeface="+mn-lt"/>
              </a:rPr>
              <a:t>The increase in investor’s financial capacity creates a </a:t>
            </a:r>
            <a:r>
              <a:rPr lang="en-US" altLang="ko-KR" sz="2000" u="sng" dirty="0" smtClean="0">
                <a:latin typeface="+mn-lt"/>
              </a:rPr>
              <a:t>more competitive market </a:t>
            </a:r>
            <a:r>
              <a:rPr lang="en-US" altLang="ko-KR" sz="2000" dirty="0" smtClean="0">
                <a:latin typeface="+mn-lt"/>
              </a:rPr>
              <a:t>for projects, to the benefit of the PA;</a:t>
            </a:r>
          </a:p>
          <a:p>
            <a:pPr marL="1271588" lvl="2" indent="-381000">
              <a:spcBef>
                <a:spcPct val="40000"/>
              </a:spcBef>
              <a:buClr>
                <a:srgbClr val="C40000"/>
              </a:buClr>
              <a:buSzPct val="75000"/>
              <a:buFont typeface="Courier New" pitchFamily="49" charset="0"/>
              <a:buChar char="-"/>
            </a:pPr>
            <a:r>
              <a:rPr lang="en-US" altLang="ko-KR" sz="2000" dirty="0" smtClean="0">
                <a:latin typeface="+mn-lt"/>
              </a:rPr>
              <a:t>Involvement of third parties (lenders and advisers) would mean that a </a:t>
            </a:r>
            <a:r>
              <a:rPr lang="en-US" altLang="ko-KR" sz="2000" u="sng" dirty="0" smtClean="0">
                <a:latin typeface="+mn-lt"/>
              </a:rPr>
              <a:t>rigorous review of the risk transfer is carried out and any structural shortcomings unearthed and addressed (independent due diligence undertaken by financiers</a:t>
            </a:r>
            <a:r>
              <a:rPr lang="en-US" altLang="ko-KR" sz="2000" dirty="0" smtClean="0">
                <a:latin typeface="+mn-lt"/>
              </a:rPr>
              <a:t>);</a:t>
            </a:r>
          </a:p>
          <a:p>
            <a:pPr marL="1271588" lvl="2" indent="-381000">
              <a:spcBef>
                <a:spcPct val="40000"/>
              </a:spcBef>
              <a:buClr>
                <a:srgbClr val="C40000"/>
              </a:buClr>
              <a:buSzPct val="75000"/>
              <a:buFont typeface="Courier New" pitchFamily="49" charset="0"/>
              <a:buChar char="-"/>
            </a:pPr>
            <a:r>
              <a:rPr lang="en-US" altLang="ko-KR" sz="2000" dirty="0" smtClean="0">
                <a:latin typeface="+mn-lt"/>
              </a:rPr>
              <a:t>High leverage, inherent in a project finance structure, helps ensure the </a:t>
            </a:r>
            <a:r>
              <a:rPr lang="en-US" altLang="ko-KR" sz="2000" u="sng" dirty="0" smtClean="0">
                <a:latin typeface="+mn-lt"/>
              </a:rPr>
              <a:t>lowest WACC (weighted avg. cost of capital) </a:t>
            </a:r>
            <a:r>
              <a:rPr lang="en-US" altLang="ko-KR" sz="2000" dirty="0" smtClean="0">
                <a:latin typeface="+mn-lt"/>
              </a:rPr>
              <a:t>to PA;</a:t>
            </a:r>
          </a:p>
          <a:p>
            <a:pPr marL="1271588" lvl="2" indent="-381000">
              <a:spcBef>
                <a:spcPct val="40000"/>
              </a:spcBef>
              <a:buClr>
                <a:srgbClr val="C40000"/>
              </a:buClr>
              <a:buSzPct val="75000"/>
              <a:buFont typeface="Courier New" pitchFamily="49" charset="0"/>
              <a:buChar char="-"/>
            </a:pPr>
            <a:r>
              <a:rPr lang="en-US" altLang="ko-KR" sz="2000" dirty="0" smtClean="0">
                <a:latin typeface="+mn-lt"/>
              </a:rPr>
              <a:t>There is </a:t>
            </a:r>
            <a:r>
              <a:rPr lang="en-US" altLang="ko-KR" sz="2000" u="sng" dirty="0" smtClean="0">
                <a:latin typeface="+mn-lt"/>
              </a:rPr>
              <a:t>transparency</a:t>
            </a:r>
            <a:r>
              <a:rPr lang="en-US" altLang="ko-KR" sz="2000" dirty="0" smtClean="0">
                <a:latin typeface="+mn-lt"/>
              </a:rPr>
              <a:t> as project financing is self-contained and the true costs of the service can more easily be measured/monitored.</a:t>
            </a:r>
          </a:p>
          <a:p>
            <a:pPr marL="1271588" lvl="2" indent="-381000">
              <a:spcBef>
                <a:spcPct val="40000"/>
              </a:spcBef>
              <a:buClr>
                <a:srgbClr val="C40000"/>
              </a:buClr>
              <a:buSzPct val="75000"/>
              <a:buFont typeface="Wingdings" pitchFamily="2" charset="2"/>
              <a:buChar char="q"/>
            </a:pPr>
            <a:endParaRPr lang="en-US" altLang="ko-KR" dirty="0" smtClean="0">
              <a:solidFill>
                <a:schemeClr val="accent3">
                  <a:lumMod val="75000"/>
                </a:schemeClr>
              </a:solidFill>
              <a:latin typeface="+mn-lt"/>
            </a:endParaRPr>
          </a:p>
          <a:p>
            <a:pPr marL="1271588" lvl="2" indent="-381000">
              <a:spcBef>
                <a:spcPct val="40000"/>
              </a:spcBef>
              <a:buClr>
                <a:srgbClr val="C40000"/>
              </a:buClr>
              <a:buSzPct val="75000"/>
              <a:buFont typeface="Wingdings" pitchFamily="2" charset="2"/>
              <a:buChar char="q"/>
            </a:pPr>
            <a:endParaRPr lang="en-US" altLang="ko-KR" u="sng" dirty="0" smtClean="0">
              <a:solidFill>
                <a:schemeClr val="accent3">
                  <a:lumMod val="75000"/>
                </a:schemeClr>
              </a:solidFill>
              <a:latin typeface="+mn-lt"/>
            </a:endParaRPr>
          </a:p>
          <a:p>
            <a:pPr marL="1271588" lvl="2" indent="-381000">
              <a:spcBef>
                <a:spcPct val="40000"/>
              </a:spcBef>
              <a:buClr>
                <a:srgbClr val="C40000"/>
              </a:buClr>
              <a:buSzPct val="75000"/>
              <a:buFont typeface="Wingdings" pitchFamily="2" charset="2"/>
              <a:buChar char="q"/>
            </a:pPr>
            <a:endParaRPr lang="en-US" altLang="ko-KR" dirty="0">
              <a:solidFill>
                <a:schemeClr val="accent3">
                  <a:lumMod val="75000"/>
                </a:schemeClr>
              </a:solidFill>
              <a:latin typeface="+mn-lt"/>
            </a:endParaRPr>
          </a:p>
        </p:txBody>
      </p:sp>
      <p:sp>
        <p:nvSpPr>
          <p:cNvPr id="4" name="Slide Number Placeholder 3"/>
          <p:cNvSpPr>
            <a:spLocks noGrp="1"/>
          </p:cNvSpPr>
          <p:nvPr>
            <p:ph type="sldNum" sz="quarter" idx="4294967295"/>
          </p:nvPr>
        </p:nvSpPr>
        <p:spPr>
          <a:xfrm>
            <a:off x="8229600" y="6473825"/>
            <a:ext cx="758825" cy="247650"/>
          </a:xfrm>
          <a:prstGeom prst="rect">
            <a:avLst/>
          </a:prstGeom>
        </p:spPr>
        <p:txBody>
          <a:bodyPr/>
          <a:lstStyle/>
          <a:p>
            <a:pPr algn="r">
              <a:defRPr/>
            </a:pPr>
            <a:fld id="{0B99F75C-8464-459E-BB60-C047846EF05B}" type="slidenum">
              <a:rPr lang="en-US" sz="1400" smtClean="0">
                <a:latin typeface="+mj-lt"/>
              </a:rPr>
              <a:pPr algn="r">
                <a:defRPr/>
              </a:pPr>
              <a:t>16</a:t>
            </a:fld>
            <a:endParaRPr lang="en-US" sz="1400" dirty="0">
              <a:latin typeface="+mj-lt"/>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2" y="214290"/>
            <a:ext cx="8501122" cy="838200"/>
          </a:xfrm>
        </p:spPr>
        <p:txBody>
          <a:bodyPr/>
          <a:lstStyle/>
          <a:p>
            <a:pPr eaLnBrk="1" hangingPunct="1"/>
            <a:r>
              <a:rPr lang="en-US" sz="3600" cap="none" dirty="0" smtClean="0"/>
              <a:t>Project Finance Sources</a:t>
            </a:r>
            <a:endParaRPr lang="en-US" altLang="ko-KR" sz="3600" dirty="0" smtClean="0">
              <a:ea typeface="굴림" pitchFamily="50" charset="-127"/>
            </a:endParaRPr>
          </a:p>
        </p:txBody>
      </p:sp>
      <p:sp>
        <p:nvSpPr>
          <p:cNvPr id="19" name="Slide Number Placeholder 18"/>
          <p:cNvSpPr>
            <a:spLocks noGrp="1"/>
          </p:cNvSpPr>
          <p:nvPr>
            <p:ph type="sldNum" sz="quarter" idx="10"/>
          </p:nvPr>
        </p:nvSpPr>
        <p:spPr>
          <a:xfrm>
            <a:off x="8143900" y="6257948"/>
            <a:ext cx="776278" cy="457200"/>
          </a:xfrm>
        </p:spPr>
        <p:txBody>
          <a:bodyPr/>
          <a:lstStyle/>
          <a:p>
            <a:pPr algn="r">
              <a:defRPr/>
            </a:pPr>
            <a:fld id="{792A0F6A-928B-460D-967B-F59A7379BEC0}" type="slidenum">
              <a:rPr lang="en-US" sz="1400" smtClean="0"/>
              <a:pPr algn="r">
                <a:defRPr/>
              </a:pPr>
              <a:t>17</a:t>
            </a:fld>
            <a:endParaRPr lang="en-US" sz="1400" dirty="0"/>
          </a:p>
        </p:txBody>
      </p:sp>
      <p:grpSp>
        <p:nvGrpSpPr>
          <p:cNvPr id="20" name="Group 19"/>
          <p:cNvGrpSpPr/>
          <p:nvPr/>
        </p:nvGrpSpPr>
        <p:grpSpPr>
          <a:xfrm>
            <a:off x="1024099" y="1357298"/>
            <a:ext cx="6872243" cy="5072098"/>
            <a:chOff x="1024099" y="1357298"/>
            <a:chExt cx="6872243" cy="5072098"/>
          </a:xfrm>
        </p:grpSpPr>
        <p:grpSp>
          <p:nvGrpSpPr>
            <p:cNvPr id="21" name="Group 16"/>
            <p:cNvGrpSpPr/>
            <p:nvPr/>
          </p:nvGrpSpPr>
          <p:grpSpPr>
            <a:xfrm>
              <a:off x="1024099" y="1357298"/>
              <a:ext cx="6872243" cy="5072098"/>
              <a:chOff x="1601211" y="1776411"/>
              <a:chExt cx="5900411" cy="5072098"/>
            </a:xfrm>
            <a:solidFill>
              <a:schemeClr val="tx2">
                <a:lumMod val="60000"/>
                <a:lumOff val="40000"/>
              </a:schemeClr>
            </a:solidFill>
          </p:grpSpPr>
          <p:sp>
            <p:nvSpPr>
              <p:cNvPr id="22" name="Oval 3"/>
              <p:cNvSpPr>
                <a:spLocks noChangeArrowheads="1"/>
              </p:cNvSpPr>
              <p:nvPr/>
            </p:nvSpPr>
            <p:spPr bwMode="auto">
              <a:xfrm>
                <a:off x="3702476" y="3646488"/>
                <a:ext cx="1648148" cy="1273195"/>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lIns="0" tIns="0" rIns="0" bIns="0" anchor="ctr"/>
              <a:lstStyle/>
              <a:p>
                <a:pPr algn="ctr"/>
                <a:r>
                  <a:rPr lang="en-GB" altLang="ko-KR" sz="2000" b="1" dirty="0" smtClean="0">
                    <a:solidFill>
                      <a:schemeClr val="bg1"/>
                    </a:solidFill>
                    <a:ea typeface="굴림" pitchFamily="50" charset="-127"/>
                  </a:rPr>
                  <a:t>Sources</a:t>
                </a:r>
                <a:endParaRPr lang="en-GB" altLang="ko-KR" sz="2000" b="1" dirty="0">
                  <a:solidFill>
                    <a:schemeClr val="bg1"/>
                  </a:solidFill>
                  <a:ea typeface="굴림" pitchFamily="50" charset="-127"/>
                </a:endParaRPr>
              </a:p>
            </p:txBody>
          </p:sp>
          <p:sp>
            <p:nvSpPr>
              <p:cNvPr id="23" name="AutoShape 4"/>
              <p:cNvSpPr>
                <a:spLocks noChangeArrowheads="1"/>
              </p:cNvSpPr>
              <p:nvPr/>
            </p:nvSpPr>
            <p:spPr bwMode="auto">
              <a:xfrm>
                <a:off x="1644693" y="2705105"/>
                <a:ext cx="1223962" cy="1150937"/>
              </a:xfrm>
              <a:prstGeom prst="flowChartConnector">
                <a:avLst/>
              </a:prstGeom>
              <a:ln>
                <a:headEnd/>
                <a:tailEnd/>
              </a:ln>
            </p:spPr>
            <p:style>
              <a:lnRef idx="0">
                <a:schemeClr val="accent1"/>
              </a:lnRef>
              <a:fillRef idx="3">
                <a:schemeClr val="accent1"/>
              </a:fillRef>
              <a:effectRef idx="3">
                <a:schemeClr val="accent1"/>
              </a:effectRef>
              <a:fontRef idx="minor">
                <a:schemeClr val="lt1"/>
              </a:fontRef>
            </p:style>
            <p:txBody>
              <a:bodyPr wrap="none" lIns="0" tIns="0" rIns="0" bIns="0" anchor="ctr"/>
              <a:lstStyle/>
              <a:p>
                <a:pPr algn="ctr"/>
                <a:r>
                  <a:rPr lang="en-GB" altLang="ko-KR" sz="2000" dirty="0">
                    <a:solidFill>
                      <a:schemeClr val="bg1"/>
                    </a:solidFill>
                    <a:ea typeface="굴림" pitchFamily="50" charset="-127"/>
                  </a:rPr>
                  <a:t>Islamic</a:t>
                </a:r>
              </a:p>
              <a:p>
                <a:pPr algn="ctr"/>
                <a:r>
                  <a:rPr lang="en-GB" altLang="ko-KR" sz="2000" dirty="0">
                    <a:solidFill>
                      <a:schemeClr val="bg1"/>
                    </a:solidFill>
                    <a:ea typeface="굴림" pitchFamily="50" charset="-127"/>
                  </a:rPr>
                  <a:t>Finance</a:t>
                </a:r>
              </a:p>
            </p:txBody>
          </p:sp>
          <p:sp>
            <p:nvSpPr>
              <p:cNvPr id="24" name="AutoShape 5"/>
              <p:cNvSpPr>
                <a:spLocks noChangeArrowheads="1"/>
              </p:cNvSpPr>
              <p:nvPr/>
            </p:nvSpPr>
            <p:spPr bwMode="auto">
              <a:xfrm>
                <a:off x="6147987" y="4943475"/>
                <a:ext cx="1319256" cy="1190654"/>
              </a:xfrm>
              <a:prstGeom prst="flowChartConnector">
                <a:avLst/>
              </a:prstGeom>
              <a:ln>
                <a:headEnd/>
                <a:tailEnd/>
              </a:ln>
            </p:spPr>
            <p:style>
              <a:lnRef idx="0">
                <a:schemeClr val="accent1"/>
              </a:lnRef>
              <a:fillRef idx="3">
                <a:schemeClr val="accent1"/>
              </a:fillRef>
              <a:effectRef idx="3">
                <a:schemeClr val="accent1"/>
              </a:effectRef>
              <a:fontRef idx="minor">
                <a:schemeClr val="lt1"/>
              </a:fontRef>
            </p:style>
            <p:txBody>
              <a:bodyPr wrap="none" lIns="0" tIns="0" rIns="0" bIns="0" anchor="ctr"/>
              <a:lstStyle/>
              <a:p>
                <a:pPr algn="ctr"/>
                <a:r>
                  <a:rPr lang="en-GB" altLang="ko-KR" sz="2000" dirty="0">
                    <a:solidFill>
                      <a:schemeClr val="bg1"/>
                    </a:solidFill>
                    <a:ea typeface="굴림" pitchFamily="50" charset="-127"/>
                  </a:rPr>
                  <a:t>Investment </a:t>
                </a:r>
              </a:p>
              <a:p>
                <a:pPr algn="ctr"/>
                <a:r>
                  <a:rPr lang="en-GB" altLang="ko-KR" sz="2000" dirty="0">
                    <a:solidFill>
                      <a:schemeClr val="bg1"/>
                    </a:solidFill>
                    <a:ea typeface="굴림" pitchFamily="50" charset="-127"/>
                  </a:rPr>
                  <a:t>Funds</a:t>
                </a:r>
              </a:p>
            </p:txBody>
          </p:sp>
          <p:sp>
            <p:nvSpPr>
              <p:cNvPr id="25" name="AutoShape 6"/>
              <p:cNvSpPr>
                <a:spLocks noChangeArrowheads="1"/>
              </p:cNvSpPr>
              <p:nvPr/>
            </p:nvSpPr>
            <p:spPr bwMode="auto">
              <a:xfrm>
                <a:off x="1601211" y="5013326"/>
                <a:ext cx="1357322" cy="1192241"/>
              </a:xfrm>
              <a:prstGeom prst="flowChartConnector">
                <a:avLst/>
              </a:prstGeom>
              <a:ln>
                <a:headEnd/>
                <a:tailEnd/>
              </a:ln>
            </p:spPr>
            <p:style>
              <a:lnRef idx="0">
                <a:schemeClr val="accent1"/>
              </a:lnRef>
              <a:fillRef idx="3">
                <a:schemeClr val="accent1"/>
              </a:fillRef>
              <a:effectRef idx="3">
                <a:schemeClr val="accent1"/>
              </a:effectRef>
              <a:fontRef idx="minor">
                <a:schemeClr val="lt1"/>
              </a:fontRef>
            </p:style>
            <p:txBody>
              <a:bodyPr wrap="none" lIns="0" tIns="0" rIns="0" bIns="0" anchor="ctr"/>
              <a:lstStyle/>
              <a:p>
                <a:pPr algn="ctr"/>
                <a:r>
                  <a:rPr lang="en-GB" altLang="ko-KR" sz="2000" dirty="0">
                    <a:solidFill>
                      <a:schemeClr val="bg1"/>
                    </a:solidFill>
                    <a:ea typeface="굴림" pitchFamily="50" charset="-127"/>
                  </a:rPr>
                  <a:t>Multilateral </a:t>
                </a:r>
              </a:p>
              <a:p>
                <a:pPr algn="ctr"/>
                <a:r>
                  <a:rPr lang="en-GB" altLang="ko-KR" sz="2000" dirty="0">
                    <a:solidFill>
                      <a:schemeClr val="bg1"/>
                    </a:solidFill>
                    <a:ea typeface="굴림" pitchFamily="50" charset="-127"/>
                  </a:rPr>
                  <a:t>Agencies</a:t>
                </a:r>
              </a:p>
            </p:txBody>
          </p:sp>
          <p:sp>
            <p:nvSpPr>
              <p:cNvPr id="26" name="AutoShape 7"/>
              <p:cNvSpPr>
                <a:spLocks noChangeArrowheads="1"/>
              </p:cNvSpPr>
              <p:nvPr/>
            </p:nvSpPr>
            <p:spPr bwMode="auto">
              <a:xfrm>
                <a:off x="3940175" y="5697572"/>
                <a:ext cx="1393852" cy="1150937"/>
              </a:xfrm>
              <a:prstGeom prst="flowChartConnector">
                <a:avLst/>
              </a:prstGeom>
              <a:ln>
                <a:headEnd/>
                <a:tailEnd/>
              </a:ln>
            </p:spPr>
            <p:style>
              <a:lnRef idx="0">
                <a:schemeClr val="accent1"/>
              </a:lnRef>
              <a:fillRef idx="3">
                <a:schemeClr val="accent1"/>
              </a:fillRef>
              <a:effectRef idx="3">
                <a:schemeClr val="accent1"/>
              </a:effectRef>
              <a:fontRef idx="minor">
                <a:schemeClr val="lt1"/>
              </a:fontRef>
            </p:style>
            <p:txBody>
              <a:bodyPr wrap="none" lIns="0" tIns="0" rIns="0" bIns="0" anchor="ctr"/>
              <a:lstStyle/>
              <a:p>
                <a:pPr algn="ctr"/>
                <a:r>
                  <a:rPr lang="en-GB" altLang="ko-KR" sz="2000" dirty="0" smtClean="0">
                    <a:solidFill>
                      <a:schemeClr val="bg1"/>
                    </a:solidFill>
                    <a:ea typeface="굴림" pitchFamily="50" charset="-127"/>
                  </a:rPr>
                  <a:t>Export </a:t>
                </a:r>
              </a:p>
              <a:p>
                <a:pPr algn="ctr"/>
                <a:r>
                  <a:rPr lang="en-GB" altLang="ko-KR" sz="2000" dirty="0" smtClean="0">
                    <a:solidFill>
                      <a:schemeClr val="bg1"/>
                    </a:solidFill>
                    <a:ea typeface="굴림" pitchFamily="50" charset="-127"/>
                  </a:rPr>
                  <a:t>Credit </a:t>
                </a:r>
              </a:p>
              <a:p>
                <a:pPr algn="ctr"/>
                <a:r>
                  <a:rPr lang="en-GB" altLang="ko-KR" sz="2000" dirty="0" smtClean="0">
                    <a:solidFill>
                      <a:schemeClr val="bg1"/>
                    </a:solidFill>
                    <a:ea typeface="굴림" pitchFamily="50" charset="-127"/>
                  </a:rPr>
                  <a:t>Agencies</a:t>
                </a:r>
                <a:endParaRPr lang="en-GB" altLang="ko-KR" sz="2000" dirty="0">
                  <a:solidFill>
                    <a:schemeClr val="bg1"/>
                  </a:solidFill>
                  <a:ea typeface="굴림" pitchFamily="50" charset="-127"/>
                </a:endParaRPr>
              </a:p>
            </p:txBody>
          </p:sp>
          <p:sp>
            <p:nvSpPr>
              <p:cNvPr id="27" name="AutoShape 8"/>
              <p:cNvSpPr>
                <a:spLocks noChangeArrowheads="1"/>
              </p:cNvSpPr>
              <p:nvPr/>
            </p:nvSpPr>
            <p:spPr bwMode="auto">
              <a:xfrm>
                <a:off x="6180780" y="2705105"/>
                <a:ext cx="1320842" cy="1150938"/>
              </a:xfrm>
              <a:prstGeom prst="flowChartConnector">
                <a:avLst/>
              </a:prstGeom>
              <a:ln>
                <a:headEnd/>
                <a:tailEnd/>
              </a:ln>
            </p:spPr>
            <p:style>
              <a:lnRef idx="0">
                <a:schemeClr val="accent1"/>
              </a:lnRef>
              <a:fillRef idx="3">
                <a:schemeClr val="accent1"/>
              </a:fillRef>
              <a:effectRef idx="3">
                <a:schemeClr val="accent1"/>
              </a:effectRef>
              <a:fontRef idx="minor">
                <a:schemeClr val="lt1"/>
              </a:fontRef>
            </p:style>
            <p:txBody>
              <a:bodyPr wrap="none" lIns="0" tIns="0" rIns="0" bIns="0" anchor="ctr"/>
              <a:lstStyle/>
              <a:p>
                <a:pPr algn="ctr"/>
                <a:r>
                  <a:rPr lang="en-GB" altLang="ko-KR" sz="2000" dirty="0">
                    <a:solidFill>
                      <a:schemeClr val="bg1"/>
                    </a:solidFill>
                    <a:ea typeface="굴림" pitchFamily="50" charset="-127"/>
                  </a:rPr>
                  <a:t>Capital </a:t>
                </a:r>
              </a:p>
              <a:p>
                <a:pPr algn="ctr"/>
                <a:r>
                  <a:rPr lang="en-GB" altLang="ko-KR" sz="2000" dirty="0">
                    <a:solidFill>
                      <a:schemeClr val="bg1"/>
                    </a:solidFill>
                    <a:ea typeface="굴림" pitchFamily="50" charset="-127"/>
                  </a:rPr>
                  <a:t>Markets</a:t>
                </a:r>
              </a:p>
            </p:txBody>
          </p:sp>
          <p:sp>
            <p:nvSpPr>
              <p:cNvPr id="28" name="AutoShape 9"/>
              <p:cNvSpPr>
                <a:spLocks noChangeArrowheads="1"/>
              </p:cNvSpPr>
              <p:nvPr/>
            </p:nvSpPr>
            <p:spPr bwMode="auto">
              <a:xfrm>
                <a:off x="3975447" y="1776411"/>
                <a:ext cx="1223963" cy="1150937"/>
              </a:xfrm>
              <a:prstGeom prst="flowChartConnector">
                <a:avLst/>
              </a:prstGeom>
              <a:ln>
                <a:headEnd/>
                <a:tailEnd/>
              </a:ln>
            </p:spPr>
            <p:style>
              <a:lnRef idx="0">
                <a:schemeClr val="accent1"/>
              </a:lnRef>
              <a:fillRef idx="3">
                <a:schemeClr val="accent1"/>
              </a:fillRef>
              <a:effectRef idx="3">
                <a:schemeClr val="accent1"/>
              </a:effectRef>
              <a:fontRef idx="minor">
                <a:schemeClr val="lt1"/>
              </a:fontRef>
            </p:style>
            <p:txBody>
              <a:bodyPr wrap="none" lIns="0" tIns="0" rIns="0" bIns="0" anchor="ctr"/>
              <a:lstStyle/>
              <a:p>
                <a:pPr algn="ctr"/>
                <a:r>
                  <a:rPr lang="en-GB" altLang="ko-KR" sz="2000" dirty="0">
                    <a:solidFill>
                      <a:schemeClr val="bg1"/>
                    </a:solidFill>
                    <a:ea typeface="굴림" pitchFamily="50" charset="-127"/>
                  </a:rPr>
                  <a:t>Bank Debt</a:t>
                </a:r>
              </a:p>
            </p:txBody>
          </p:sp>
        </p:grpSp>
        <p:sp>
          <p:nvSpPr>
            <p:cNvPr id="54" name="Down Arrow 53"/>
            <p:cNvSpPr/>
            <p:nvPr/>
          </p:nvSpPr>
          <p:spPr bwMode="auto">
            <a:xfrm>
              <a:off x="4357686" y="4572008"/>
              <a:ext cx="285752" cy="642942"/>
            </a:xfrm>
            <a:prstGeom prst="downArrow">
              <a:avLst/>
            </a:prstGeom>
            <a:solidFill>
              <a:schemeClr val="accent2">
                <a:lumMod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5" name="Right Arrow 54"/>
            <p:cNvSpPr/>
            <p:nvPr/>
          </p:nvSpPr>
          <p:spPr bwMode="auto">
            <a:xfrm rot="2135778">
              <a:off x="5329810" y="4251052"/>
              <a:ext cx="1199024" cy="288686"/>
            </a:xfrm>
            <a:prstGeom prst="rightArrow">
              <a:avLst/>
            </a:prstGeom>
            <a:solidFill>
              <a:schemeClr val="accent2">
                <a:lumMod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6" name="Right Arrow 55"/>
            <p:cNvSpPr/>
            <p:nvPr/>
          </p:nvSpPr>
          <p:spPr bwMode="auto">
            <a:xfrm rot="20053921">
              <a:off x="5295588" y="3071526"/>
              <a:ext cx="1058351" cy="284444"/>
            </a:xfrm>
            <a:prstGeom prst="rightArrow">
              <a:avLst/>
            </a:prstGeom>
            <a:solidFill>
              <a:schemeClr val="accent2">
                <a:lumMod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8" name="Down Arrow 57"/>
            <p:cNvSpPr/>
            <p:nvPr/>
          </p:nvSpPr>
          <p:spPr bwMode="auto">
            <a:xfrm rot="10800000">
              <a:off x="4357686" y="2571744"/>
              <a:ext cx="285752" cy="571504"/>
            </a:xfrm>
            <a:prstGeom prst="downArrow">
              <a:avLst/>
            </a:prstGeom>
            <a:solidFill>
              <a:schemeClr val="accent2">
                <a:lumMod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4" name="Right Arrow 63"/>
            <p:cNvSpPr/>
            <p:nvPr/>
          </p:nvSpPr>
          <p:spPr bwMode="auto">
            <a:xfrm rot="12162785">
              <a:off x="2585613" y="3050791"/>
              <a:ext cx="1058351" cy="284444"/>
            </a:xfrm>
            <a:prstGeom prst="rightArrow">
              <a:avLst/>
            </a:prstGeom>
            <a:solidFill>
              <a:schemeClr val="accent2">
                <a:lumMod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5" name="Right Arrow 64"/>
            <p:cNvSpPr/>
            <p:nvPr/>
          </p:nvSpPr>
          <p:spPr bwMode="auto">
            <a:xfrm rot="8726880">
              <a:off x="2475564" y="4308398"/>
              <a:ext cx="1110721" cy="295832"/>
            </a:xfrm>
            <a:prstGeom prst="rightArrow">
              <a:avLst/>
            </a:prstGeom>
            <a:solidFill>
              <a:schemeClr val="accent2">
                <a:lumMod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sp>
        <p:nvSpPr>
          <p:cNvPr id="31"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pPr fontAlgn="auto">
              <a:spcAft>
                <a:spcPts val="0"/>
              </a:spcAft>
              <a:defRPr/>
            </a:pPr>
            <a:r>
              <a:rPr lang="en-US" altLang="ar-SA" sz="3600" dirty="0" smtClean="0"/>
              <a:t>Project Finance Sources (contd…) </a:t>
            </a:r>
            <a:endParaRPr lang="en-US" altLang="ar-SA" sz="3600" dirty="0"/>
          </a:p>
        </p:txBody>
      </p:sp>
      <p:sp>
        <p:nvSpPr>
          <p:cNvPr id="19459" name="Rectangle 3"/>
          <p:cNvSpPr>
            <a:spLocks noChangeArrowheads="1"/>
          </p:cNvSpPr>
          <p:nvPr/>
        </p:nvSpPr>
        <p:spPr bwMode="auto">
          <a:xfrm>
            <a:off x="428596" y="1428736"/>
            <a:ext cx="8496300" cy="5072098"/>
          </a:xfrm>
          <a:prstGeom prst="rect">
            <a:avLst/>
          </a:prstGeom>
          <a:noFill/>
          <a:ln w="9525" algn="ctr">
            <a:noFill/>
            <a:miter lim="800000"/>
            <a:headEnd/>
            <a:tailEnd/>
          </a:ln>
        </p:spPr>
        <p:txBody>
          <a:bodyPr/>
          <a:lstStyle/>
          <a:p>
            <a:pPr lvl="1" indent="-457200">
              <a:spcBef>
                <a:spcPct val="20000"/>
              </a:spcBef>
              <a:buClr>
                <a:srgbClr val="C40000"/>
              </a:buClr>
              <a:buSzPct val="70000"/>
              <a:buFont typeface="Wingdings" pitchFamily="2" charset="2"/>
              <a:buChar char="q"/>
            </a:pPr>
            <a:r>
              <a:rPr lang="en-US" altLang="ko-KR" sz="2200" b="1" dirty="0" smtClean="0">
                <a:solidFill>
                  <a:schemeClr val="accent1">
                    <a:lumMod val="75000"/>
                  </a:schemeClr>
                </a:solidFill>
                <a:latin typeface="+mn-lt"/>
              </a:rPr>
              <a:t>Bank Debt </a:t>
            </a:r>
          </a:p>
          <a:p>
            <a:pPr lvl="2" indent="-457200">
              <a:spcBef>
                <a:spcPct val="20000"/>
              </a:spcBef>
              <a:buClr>
                <a:srgbClr val="C00000"/>
              </a:buClr>
              <a:buSzPct val="70000"/>
              <a:buFont typeface="Courier New" pitchFamily="49" charset="0"/>
              <a:buChar char="-"/>
            </a:pPr>
            <a:r>
              <a:rPr lang="en-US" altLang="ko-KR" sz="2000" dirty="0" smtClean="0">
                <a:latin typeface="+mn-lt"/>
              </a:rPr>
              <a:t>Foreign and Local Commercial banks </a:t>
            </a:r>
          </a:p>
          <a:p>
            <a:pPr lvl="1" indent="-457200">
              <a:spcBef>
                <a:spcPct val="20000"/>
              </a:spcBef>
              <a:buClr>
                <a:srgbClr val="C40000"/>
              </a:buClr>
              <a:buSzPct val="70000"/>
              <a:buFont typeface="Wingdings" pitchFamily="2" charset="2"/>
              <a:buChar char="q"/>
            </a:pPr>
            <a:r>
              <a:rPr lang="en-US" altLang="ko-KR" sz="2400" dirty="0" smtClean="0">
                <a:latin typeface="+mn-lt"/>
              </a:rPr>
              <a:t> </a:t>
            </a:r>
            <a:r>
              <a:rPr lang="en-US" altLang="ko-KR" sz="2200" b="1" dirty="0" smtClean="0">
                <a:solidFill>
                  <a:schemeClr val="accent1">
                    <a:lumMod val="75000"/>
                  </a:schemeClr>
                </a:solidFill>
                <a:latin typeface="+mn-lt"/>
              </a:rPr>
              <a:t>Capital Markets </a:t>
            </a:r>
          </a:p>
          <a:p>
            <a:pPr lvl="2" indent="-457200">
              <a:spcBef>
                <a:spcPct val="20000"/>
              </a:spcBef>
              <a:buClr>
                <a:srgbClr val="C00000"/>
              </a:buClr>
              <a:buSzPct val="70000"/>
              <a:buFont typeface="Courier New" pitchFamily="49" charset="0"/>
              <a:buChar char="-"/>
            </a:pPr>
            <a:r>
              <a:rPr lang="en-US" altLang="ko-KR" sz="2000" dirty="0" smtClean="0">
                <a:latin typeface="+mn-lt"/>
              </a:rPr>
              <a:t>Stock and bond issuance </a:t>
            </a:r>
          </a:p>
          <a:p>
            <a:pPr lvl="2" indent="-457200">
              <a:spcBef>
                <a:spcPct val="20000"/>
              </a:spcBef>
              <a:buClr>
                <a:srgbClr val="C00000"/>
              </a:buClr>
              <a:buSzPct val="70000"/>
              <a:buFont typeface="Courier New" pitchFamily="49" charset="0"/>
              <a:buChar char="-"/>
            </a:pPr>
            <a:r>
              <a:rPr lang="en-US" altLang="ko-KR" sz="2000" dirty="0" smtClean="0">
                <a:latin typeface="+mn-lt"/>
              </a:rPr>
              <a:t>Securities markets potentially allow finance to be raised for riskier projects </a:t>
            </a:r>
          </a:p>
          <a:p>
            <a:pPr lvl="1" indent="-457200">
              <a:spcBef>
                <a:spcPct val="20000"/>
              </a:spcBef>
              <a:buClr>
                <a:srgbClr val="C40000"/>
              </a:buClr>
              <a:buSzPct val="70000"/>
              <a:buFont typeface="Wingdings" pitchFamily="2" charset="2"/>
              <a:buChar char="q"/>
            </a:pPr>
            <a:r>
              <a:rPr lang="en-US" altLang="ko-KR" sz="2200" b="1" dirty="0" smtClean="0">
                <a:solidFill>
                  <a:schemeClr val="accent1">
                    <a:lumMod val="75000"/>
                  </a:schemeClr>
                </a:solidFill>
                <a:latin typeface="+mj-lt"/>
              </a:rPr>
              <a:t>Investment Funds </a:t>
            </a:r>
          </a:p>
          <a:p>
            <a:pPr lvl="2" indent="-457200">
              <a:spcBef>
                <a:spcPct val="20000"/>
              </a:spcBef>
              <a:buClr>
                <a:srgbClr val="C40000"/>
              </a:buClr>
              <a:buSzPct val="70000"/>
              <a:buFont typeface="Courier New" pitchFamily="49" charset="0"/>
              <a:buChar char="-"/>
            </a:pPr>
            <a:r>
              <a:rPr lang="en-US" altLang="ko-KR" sz="2000" dirty="0" smtClean="0">
                <a:latin typeface="+mj-lt"/>
              </a:rPr>
              <a:t>Created by investment banks, multilateral banks and insurance cos.</a:t>
            </a:r>
          </a:p>
          <a:p>
            <a:pPr lvl="2" indent="-457200">
              <a:spcBef>
                <a:spcPct val="20000"/>
              </a:spcBef>
              <a:buClr>
                <a:srgbClr val="C40000"/>
              </a:buClr>
              <a:buSzPct val="70000"/>
              <a:buFont typeface="Courier New" pitchFamily="49" charset="0"/>
              <a:buChar char="-"/>
            </a:pPr>
            <a:r>
              <a:rPr lang="en-US" altLang="ko-KR" sz="2000" dirty="0" smtClean="0">
                <a:latin typeface="+mj-lt"/>
              </a:rPr>
              <a:t>Channel equity and (sometimes) debt from institutional investors to power, telecom and transport projects. </a:t>
            </a:r>
          </a:p>
          <a:p>
            <a:pPr lvl="1" indent="-457200">
              <a:spcBef>
                <a:spcPct val="20000"/>
              </a:spcBef>
              <a:buClr>
                <a:srgbClr val="C40000"/>
              </a:buClr>
              <a:buSzPct val="70000"/>
              <a:buFont typeface="Wingdings" pitchFamily="2" charset="2"/>
              <a:buChar char="q"/>
            </a:pPr>
            <a:r>
              <a:rPr lang="en-US" altLang="ko-KR" sz="2200" b="1" dirty="0" smtClean="0">
                <a:solidFill>
                  <a:schemeClr val="accent1">
                    <a:lumMod val="75000"/>
                  </a:schemeClr>
                </a:solidFill>
                <a:latin typeface="+mj-lt"/>
              </a:rPr>
              <a:t>International DFIs</a:t>
            </a:r>
          </a:p>
          <a:p>
            <a:pPr lvl="2" indent="-457200">
              <a:spcBef>
                <a:spcPct val="20000"/>
              </a:spcBef>
              <a:buClr>
                <a:srgbClr val="C40000"/>
              </a:buClr>
              <a:buSzPct val="70000"/>
              <a:buFont typeface="Courier New" pitchFamily="49" charset="0"/>
              <a:buChar char="-"/>
            </a:pPr>
            <a:r>
              <a:rPr lang="en-US" altLang="ko-KR" sz="2000" dirty="0" smtClean="0">
                <a:latin typeface="+mj-lt"/>
              </a:rPr>
              <a:t>FMO, OPIC, ICD etc.</a:t>
            </a:r>
          </a:p>
          <a:p>
            <a:pPr lvl="2" indent="-457200">
              <a:spcBef>
                <a:spcPct val="20000"/>
              </a:spcBef>
              <a:buClr>
                <a:srgbClr val="C40000"/>
              </a:buClr>
              <a:buSzPct val="70000"/>
            </a:pPr>
            <a:endParaRPr lang="en-US" altLang="ko-KR" sz="2000" dirty="0" smtClean="0">
              <a:latin typeface="+mj-lt"/>
            </a:endParaRPr>
          </a:p>
          <a:p>
            <a:pPr lvl="1" indent="-457200">
              <a:spcBef>
                <a:spcPct val="20000"/>
              </a:spcBef>
              <a:buClr>
                <a:srgbClr val="C40000"/>
              </a:buClr>
              <a:buSzPct val="70000"/>
              <a:buFont typeface="Wingdings" pitchFamily="2" charset="2"/>
              <a:buChar char="q"/>
            </a:pPr>
            <a:endParaRPr lang="en-US" altLang="ko-KR" sz="2400" b="1" dirty="0">
              <a:solidFill>
                <a:schemeClr val="accent1">
                  <a:lumMod val="75000"/>
                </a:schemeClr>
              </a:solidFill>
              <a:latin typeface="+mn-lt"/>
            </a:endParaRPr>
          </a:p>
          <a:p>
            <a:pPr marL="1271588" lvl="2" indent="-381000">
              <a:spcBef>
                <a:spcPct val="40000"/>
              </a:spcBef>
              <a:spcAft>
                <a:spcPts val="500"/>
              </a:spcAft>
              <a:buClr>
                <a:srgbClr val="C40000"/>
              </a:buClr>
              <a:buFont typeface="Symbol" pitchFamily="18" charset="2"/>
              <a:buChar char="-"/>
            </a:pPr>
            <a:endParaRPr lang="en-US" altLang="ko-KR" dirty="0" smtClean="0">
              <a:solidFill>
                <a:schemeClr val="accent3">
                  <a:lumMod val="75000"/>
                </a:schemeClr>
              </a:solidFill>
              <a:latin typeface="+mn-lt"/>
            </a:endParaRPr>
          </a:p>
          <a:p>
            <a:pPr marL="1271588" lvl="2" indent="-381000">
              <a:spcBef>
                <a:spcPct val="40000"/>
              </a:spcBef>
              <a:buClr>
                <a:srgbClr val="C40000"/>
              </a:buClr>
              <a:buFont typeface="Symbol" pitchFamily="18" charset="2"/>
              <a:buChar char="-"/>
            </a:pPr>
            <a:endParaRPr lang="en-US" altLang="ko-KR" u="sng" dirty="0" smtClean="0">
              <a:solidFill>
                <a:schemeClr val="accent3">
                  <a:lumMod val="75000"/>
                </a:schemeClr>
              </a:solidFill>
              <a:latin typeface="+mn-lt"/>
            </a:endParaRPr>
          </a:p>
          <a:p>
            <a:pPr marL="1271588" lvl="2" indent="-381000">
              <a:spcBef>
                <a:spcPct val="40000"/>
              </a:spcBef>
              <a:buClr>
                <a:srgbClr val="C40000"/>
              </a:buClr>
              <a:buFont typeface="Symbol" pitchFamily="18" charset="2"/>
              <a:buChar char="-"/>
            </a:pPr>
            <a:endParaRPr lang="en-US" altLang="ko-KR" dirty="0">
              <a:solidFill>
                <a:schemeClr val="accent3">
                  <a:lumMod val="75000"/>
                </a:schemeClr>
              </a:solidFill>
              <a:latin typeface="+mn-lt"/>
            </a:endParaRPr>
          </a:p>
        </p:txBody>
      </p:sp>
      <p:sp>
        <p:nvSpPr>
          <p:cNvPr id="4" name="Slide Number Placeholder 3"/>
          <p:cNvSpPr>
            <a:spLocks noGrp="1"/>
          </p:cNvSpPr>
          <p:nvPr>
            <p:ph type="sldNum" sz="quarter" idx="4294967295"/>
          </p:nvPr>
        </p:nvSpPr>
        <p:spPr>
          <a:xfrm>
            <a:off x="8229600" y="6473825"/>
            <a:ext cx="758825" cy="247650"/>
          </a:xfrm>
          <a:prstGeom prst="rect">
            <a:avLst/>
          </a:prstGeom>
        </p:spPr>
        <p:txBody>
          <a:bodyPr/>
          <a:lstStyle/>
          <a:p>
            <a:pPr algn="r">
              <a:defRPr/>
            </a:pPr>
            <a:fld id="{0B99F75C-8464-459E-BB60-C047846EF05B}" type="slidenum">
              <a:rPr lang="en-US" sz="1400" smtClean="0">
                <a:latin typeface="+mj-lt"/>
              </a:rPr>
              <a:pPr algn="r">
                <a:defRPr/>
              </a:pPr>
              <a:t>18</a:t>
            </a:fld>
            <a:endParaRPr lang="en-US" sz="1400" dirty="0">
              <a:latin typeface="+mj-lt"/>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pPr fontAlgn="auto">
              <a:spcAft>
                <a:spcPts val="0"/>
              </a:spcAft>
              <a:defRPr/>
            </a:pPr>
            <a:r>
              <a:rPr lang="en-US" altLang="ar-SA" sz="3600" dirty="0" smtClean="0"/>
              <a:t>Project Finance Sources (contd…) </a:t>
            </a:r>
            <a:endParaRPr lang="en-US" altLang="ar-SA" sz="3600" dirty="0"/>
          </a:p>
        </p:txBody>
      </p:sp>
      <p:sp>
        <p:nvSpPr>
          <p:cNvPr id="19459" name="Rectangle 3"/>
          <p:cNvSpPr>
            <a:spLocks noChangeArrowheads="1"/>
          </p:cNvSpPr>
          <p:nvPr/>
        </p:nvSpPr>
        <p:spPr bwMode="auto">
          <a:xfrm>
            <a:off x="428596" y="1428736"/>
            <a:ext cx="8429684" cy="5072098"/>
          </a:xfrm>
          <a:prstGeom prst="rect">
            <a:avLst/>
          </a:prstGeom>
          <a:noFill/>
          <a:ln w="9525" algn="ctr">
            <a:noFill/>
            <a:miter lim="800000"/>
            <a:headEnd/>
            <a:tailEnd/>
          </a:ln>
        </p:spPr>
        <p:txBody>
          <a:bodyPr/>
          <a:lstStyle/>
          <a:p>
            <a:pPr lvl="1" indent="-457200">
              <a:spcBef>
                <a:spcPct val="20000"/>
              </a:spcBef>
              <a:buClr>
                <a:srgbClr val="C40000"/>
              </a:buClr>
              <a:buSzPct val="75000"/>
              <a:buFont typeface="Wingdings" pitchFamily="2" charset="2"/>
              <a:buChar char="q"/>
            </a:pPr>
            <a:r>
              <a:rPr lang="en-US" altLang="ko-KR" sz="2200" b="1" dirty="0" smtClean="0">
                <a:solidFill>
                  <a:schemeClr val="accent1">
                    <a:lumMod val="75000"/>
                  </a:schemeClr>
                </a:solidFill>
                <a:latin typeface="+mn-lt"/>
              </a:rPr>
              <a:t>Islamic Finance </a:t>
            </a:r>
          </a:p>
          <a:p>
            <a:pPr lvl="2" indent="-457200">
              <a:spcBef>
                <a:spcPct val="20000"/>
              </a:spcBef>
              <a:buClr>
                <a:srgbClr val="C00000"/>
              </a:buClr>
              <a:buSzPct val="75000"/>
              <a:buFont typeface="Courier New" pitchFamily="49" charset="0"/>
              <a:buChar char="-"/>
            </a:pPr>
            <a:r>
              <a:rPr lang="en-US" altLang="ko-KR" sz="2000" dirty="0" smtClean="0">
                <a:latin typeface="+mn-lt"/>
              </a:rPr>
              <a:t>Shariah boards to ascertain if transactions are Shariah compliant </a:t>
            </a:r>
          </a:p>
          <a:p>
            <a:pPr lvl="2" indent="-457200">
              <a:spcBef>
                <a:spcPct val="20000"/>
              </a:spcBef>
              <a:spcAft>
                <a:spcPts val="500"/>
              </a:spcAft>
              <a:buClr>
                <a:srgbClr val="C00000"/>
              </a:buClr>
              <a:buSzPct val="75000"/>
              <a:buFont typeface="Courier New" pitchFamily="49" charset="0"/>
              <a:buChar char="-"/>
            </a:pPr>
            <a:r>
              <a:rPr lang="en-US" altLang="ko-KR" sz="2000" dirty="0" smtClean="0">
                <a:latin typeface="+mj-lt"/>
              </a:rPr>
              <a:t>Domestic Shariah compliant project Finance transactions: Foundation Wind Energy-1, Foundation Wind Energy-2, Liberty Power</a:t>
            </a:r>
          </a:p>
          <a:p>
            <a:pPr lvl="1" indent="-457200">
              <a:spcBef>
                <a:spcPct val="20000"/>
              </a:spcBef>
              <a:buClr>
                <a:srgbClr val="C40000"/>
              </a:buClr>
              <a:buSzPct val="75000"/>
              <a:buFont typeface="Wingdings" pitchFamily="2" charset="2"/>
              <a:buChar char="q"/>
            </a:pPr>
            <a:r>
              <a:rPr lang="en-US" altLang="ko-KR" sz="2200" b="1" dirty="0" smtClean="0">
                <a:solidFill>
                  <a:schemeClr val="accent1">
                    <a:lumMod val="75000"/>
                  </a:schemeClr>
                </a:solidFill>
                <a:latin typeface="+mn-lt"/>
              </a:rPr>
              <a:t>Multilateral Agencies  </a:t>
            </a:r>
          </a:p>
          <a:p>
            <a:pPr lvl="2" indent="-457200">
              <a:spcBef>
                <a:spcPct val="20000"/>
              </a:spcBef>
              <a:buClr>
                <a:srgbClr val="C40000"/>
              </a:buClr>
              <a:buSzPct val="75000"/>
              <a:buFont typeface="Courier New" pitchFamily="49" charset="0"/>
              <a:buChar char="-"/>
            </a:pPr>
            <a:r>
              <a:rPr lang="en-US" altLang="ko-KR" sz="2000" dirty="0" smtClean="0">
                <a:latin typeface="+mn-lt"/>
              </a:rPr>
              <a:t>World Bank, ADB, IFC, IDB  </a:t>
            </a:r>
          </a:p>
          <a:p>
            <a:pPr lvl="2" indent="-457200">
              <a:spcBef>
                <a:spcPct val="20000"/>
              </a:spcBef>
              <a:spcAft>
                <a:spcPts val="500"/>
              </a:spcAft>
              <a:buClr>
                <a:srgbClr val="C40000"/>
              </a:buClr>
              <a:buSzPct val="75000"/>
              <a:buFont typeface="Courier New" pitchFamily="49" charset="0"/>
              <a:buChar char="-"/>
            </a:pPr>
            <a:r>
              <a:rPr lang="en-US" altLang="ko-KR" sz="2000" dirty="0" smtClean="0">
                <a:latin typeface="+mn-lt"/>
              </a:rPr>
              <a:t>Provide loans, grants, guarantees etc  </a:t>
            </a:r>
          </a:p>
          <a:p>
            <a:pPr lvl="1" indent="-457200">
              <a:spcBef>
                <a:spcPct val="20000"/>
              </a:spcBef>
              <a:buClr>
                <a:srgbClr val="C40000"/>
              </a:buClr>
              <a:buSzPct val="75000"/>
              <a:buFont typeface="Wingdings" pitchFamily="2" charset="2"/>
              <a:buChar char="q"/>
            </a:pPr>
            <a:r>
              <a:rPr lang="en-US" altLang="ko-KR" sz="2200" b="1" dirty="0" smtClean="0">
                <a:solidFill>
                  <a:schemeClr val="accent1">
                    <a:lumMod val="75000"/>
                  </a:schemeClr>
                </a:solidFill>
                <a:latin typeface="+mj-lt"/>
              </a:rPr>
              <a:t>Export Credit Agencies </a:t>
            </a:r>
            <a:r>
              <a:rPr lang="en-US" altLang="ko-KR" sz="2300" b="1" dirty="0" smtClean="0">
                <a:solidFill>
                  <a:schemeClr val="accent1">
                    <a:lumMod val="75000"/>
                  </a:schemeClr>
                </a:solidFill>
                <a:latin typeface="+mj-lt"/>
              </a:rPr>
              <a:t> </a:t>
            </a:r>
          </a:p>
          <a:p>
            <a:pPr lvl="2" indent="-457200">
              <a:spcBef>
                <a:spcPct val="20000"/>
              </a:spcBef>
              <a:buClr>
                <a:srgbClr val="C40000"/>
              </a:buClr>
              <a:buSzPct val="75000"/>
              <a:buFont typeface="Courier New" pitchFamily="49" charset="0"/>
              <a:buChar char="-"/>
            </a:pPr>
            <a:r>
              <a:rPr lang="en-US" altLang="ko-KR" sz="2000" dirty="0" smtClean="0">
                <a:latin typeface="+mj-lt"/>
              </a:rPr>
              <a:t>provides government-backed loans, guarantees and insurance to corporations from their home country seeking to do business overseas </a:t>
            </a:r>
          </a:p>
          <a:p>
            <a:pPr lvl="2" indent="-457200">
              <a:spcBef>
                <a:spcPct val="20000"/>
              </a:spcBef>
              <a:buClr>
                <a:srgbClr val="C40000"/>
              </a:buClr>
              <a:buSzPct val="75000"/>
              <a:buFont typeface="Courier New" pitchFamily="49" charset="0"/>
              <a:buChar char="-"/>
            </a:pPr>
            <a:r>
              <a:rPr lang="en-US" altLang="ko-KR" sz="2000" dirty="0" smtClean="0">
                <a:latin typeface="+mj-lt"/>
              </a:rPr>
              <a:t>China </a:t>
            </a:r>
            <a:r>
              <a:rPr lang="en-US" altLang="ko-KR" sz="2000" dirty="0" err="1" smtClean="0">
                <a:latin typeface="+mj-lt"/>
              </a:rPr>
              <a:t>Exim</a:t>
            </a:r>
            <a:r>
              <a:rPr lang="en-US" altLang="ko-KR" sz="2000" dirty="0" smtClean="0">
                <a:latin typeface="+mj-lt"/>
              </a:rPr>
              <a:t>, US </a:t>
            </a:r>
            <a:r>
              <a:rPr lang="en-US" altLang="ko-KR" sz="2000" dirty="0" err="1" smtClean="0">
                <a:latin typeface="+mj-lt"/>
              </a:rPr>
              <a:t>Exim</a:t>
            </a:r>
            <a:r>
              <a:rPr lang="en-US" altLang="ko-KR" sz="2000" dirty="0" smtClean="0">
                <a:latin typeface="+mj-lt"/>
              </a:rPr>
              <a:t>, UK-Export Credit Guarantee Department (ECGD), JBIC - NEXI</a:t>
            </a:r>
          </a:p>
          <a:p>
            <a:pPr lvl="2" indent="-457200">
              <a:spcBef>
                <a:spcPct val="20000"/>
              </a:spcBef>
              <a:buClr>
                <a:srgbClr val="C40000"/>
              </a:buClr>
              <a:buSzPct val="75000"/>
              <a:buFont typeface="Wingdings" pitchFamily="2" charset="2"/>
              <a:buChar char="q"/>
            </a:pPr>
            <a:endParaRPr lang="en-US" altLang="ko-KR" sz="2000" dirty="0" smtClean="0">
              <a:latin typeface="+mj-lt"/>
            </a:endParaRPr>
          </a:p>
          <a:p>
            <a:pPr lvl="1" indent="-457200">
              <a:spcBef>
                <a:spcPct val="20000"/>
              </a:spcBef>
              <a:buClr>
                <a:srgbClr val="C40000"/>
              </a:buClr>
              <a:buSzPct val="75000"/>
              <a:buFont typeface="Wingdings" pitchFamily="2" charset="2"/>
              <a:buChar char="q"/>
            </a:pPr>
            <a:endParaRPr lang="en-US" altLang="ko-KR" sz="2400" b="1" dirty="0">
              <a:solidFill>
                <a:schemeClr val="accent1">
                  <a:lumMod val="75000"/>
                </a:schemeClr>
              </a:solidFill>
              <a:latin typeface="+mn-lt"/>
            </a:endParaRPr>
          </a:p>
          <a:p>
            <a:pPr marL="1271588" lvl="2" indent="-381000">
              <a:spcBef>
                <a:spcPct val="40000"/>
              </a:spcBef>
              <a:spcAft>
                <a:spcPts val="500"/>
              </a:spcAft>
              <a:buClr>
                <a:srgbClr val="C40000"/>
              </a:buClr>
              <a:buSzPct val="75000"/>
              <a:buFont typeface="Symbol" pitchFamily="18" charset="2"/>
              <a:buChar char="-"/>
            </a:pPr>
            <a:endParaRPr lang="en-US" altLang="ko-KR" dirty="0" smtClean="0">
              <a:solidFill>
                <a:schemeClr val="accent3">
                  <a:lumMod val="75000"/>
                </a:schemeClr>
              </a:solidFill>
              <a:latin typeface="+mn-lt"/>
            </a:endParaRPr>
          </a:p>
          <a:p>
            <a:pPr marL="1271588" lvl="2" indent="-381000">
              <a:spcBef>
                <a:spcPct val="40000"/>
              </a:spcBef>
              <a:buClr>
                <a:srgbClr val="C40000"/>
              </a:buClr>
              <a:buSzPct val="75000"/>
              <a:buFont typeface="Symbol" pitchFamily="18" charset="2"/>
              <a:buChar char="-"/>
            </a:pPr>
            <a:endParaRPr lang="en-US" altLang="ko-KR" u="sng" dirty="0" smtClean="0">
              <a:solidFill>
                <a:schemeClr val="accent3">
                  <a:lumMod val="75000"/>
                </a:schemeClr>
              </a:solidFill>
              <a:latin typeface="+mn-lt"/>
            </a:endParaRPr>
          </a:p>
          <a:p>
            <a:pPr marL="1271588" lvl="2" indent="-381000">
              <a:spcBef>
                <a:spcPct val="40000"/>
              </a:spcBef>
              <a:buClr>
                <a:srgbClr val="C40000"/>
              </a:buClr>
              <a:buSzPct val="75000"/>
              <a:buFont typeface="Symbol" pitchFamily="18" charset="2"/>
              <a:buChar char="-"/>
            </a:pPr>
            <a:endParaRPr lang="en-US" altLang="ko-KR" dirty="0">
              <a:solidFill>
                <a:schemeClr val="accent3">
                  <a:lumMod val="75000"/>
                </a:schemeClr>
              </a:solidFill>
              <a:latin typeface="+mn-lt"/>
            </a:endParaRPr>
          </a:p>
        </p:txBody>
      </p:sp>
      <p:sp>
        <p:nvSpPr>
          <p:cNvPr id="4" name="Slide Number Placeholder 3"/>
          <p:cNvSpPr>
            <a:spLocks noGrp="1"/>
          </p:cNvSpPr>
          <p:nvPr>
            <p:ph type="sldNum" sz="quarter" idx="4294967295"/>
          </p:nvPr>
        </p:nvSpPr>
        <p:spPr>
          <a:xfrm>
            <a:off x="8229600" y="6473825"/>
            <a:ext cx="758825" cy="247650"/>
          </a:xfrm>
          <a:prstGeom prst="rect">
            <a:avLst/>
          </a:prstGeom>
        </p:spPr>
        <p:txBody>
          <a:bodyPr/>
          <a:lstStyle/>
          <a:p>
            <a:pPr algn="r">
              <a:defRPr/>
            </a:pPr>
            <a:fld id="{0B99F75C-8464-459E-BB60-C047846EF05B}" type="slidenum">
              <a:rPr lang="en-US" sz="1400" smtClean="0">
                <a:latin typeface="+mj-lt"/>
              </a:rPr>
              <a:pPr algn="r">
                <a:defRPr/>
              </a:pPr>
              <a:t>19</a:t>
            </a:fld>
            <a:endParaRPr lang="en-US" sz="1400" dirty="0">
              <a:latin typeface="+mj-lt"/>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04800" y="233346"/>
            <a:ext cx="8686800" cy="838200"/>
          </a:xfrm>
        </p:spPr>
        <p:txBody>
          <a:bodyPr/>
          <a:lstStyle/>
          <a:p>
            <a:pPr eaLnBrk="1" fontAlgn="auto" hangingPunct="1">
              <a:spcAft>
                <a:spcPts val="0"/>
              </a:spcAft>
              <a:defRPr/>
            </a:pPr>
            <a:r>
              <a:rPr lang="en-US" sz="3600" cap="none" dirty="0" smtClean="0"/>
              <a:t>Table of Contents</a:t>
            </a:r>
          </a:p>
        </p:txBody>
      </p:sp>
      <p:sp>
        <p:nvSpPr>
          <p:cNvPr id="8195" name="Content Placeholder 2"/>
          <p:cNvSpPr>
            <a:spLocks noGrp="1"/>
          </p:cNvSpPr>
          <p:nvPr>
            <p:ph idx="1"/>
          </p:nvPr>
        </p:nvSpPr>
        <p:spPr>
          <a:xfrm>
            <a:off x="285750" y="1285874"/>
            <a:ext cx="7996238" cy="5095453"/>
          </a:xfrm>
        </p:spPr>
        <p:txBody>
          <a:bodyPr>
            <a:normAutofit fontScale="92500" lnSpcReduction="10000"/>
          </a:bodyPr>
          <a:lstStyle/>
          <a:p>
            <a:pPr eaLnBrk="1" fontAlgn="auto" hangingPunct="1">
              <a:spcAft>
                <a:spcPts val="0"/>
              </a:spcAft>
              <a:buClr>
                <a:srgbClr val="C00000"/>
              </a:buClr>
              <a:buFont typeface="Wingdings 2"/>
              <a:buNone/>
              <a:defRPr/>
            </a:pPr>
            <a:r>
              <a:rPr altLang="ar-SA" sz="2400" b="1" kern="1200" dirty="0" smtClean="0"/>
              <a:t>Introduction to Project Finance</a:t>
            </a:r>
          </a:p>
          <a:p>
            <a:pPr eaLnBrk="1" fontAlgn="auto" hangingPunct="1">
              <a:spcAft>
                <a:spcPts val="0"/>
              </a:spcAft>
              <a:buClr>
                <a:srgbClr val="C00000"/>
              </a:buClr>
              <a:buSzPct val="75000"/>
              <a:buFont typeface="Wingdings" pitchFamily="2" charset="2"/>
              <a:buChar char="q"/>
              <a:defRPr/>
            </a:pPr>
            <a:r>
              <a:rPr sz="2200" dirty="0" smtClean="0">
                <a:solidFill>
                  <a:schemeClr val="tx1"/>
                </a:solidFill>
                <a:latin typeface="+mj-lt"/>
              </a:rPr>
              <a:t>Financing Large Projects-Introduction </a:t>
            </a:r>
          </a:p>
          <a:p>
            <a:pPr eaLnBrk="1" fontAlgn="auto" hangingPunct="1">
              <a:spcAft>
                <a:spcPts val="0"/>
              </a:spcAft>
              <a:buClr>
                <a:srgbClr val="C00000"/>
              </a:buClr>
              <a:buSzPct val="75000"/>
              <a:buFont typeface="Wingdings" pitchFamily="2" charset="2"/>
              <a:buChar char="q"/>
              <a:defRPr/>
            </a:pPr>
            <a:r>
              <a:rPr lang="en-US" sz="2200" dirty="0" smtClean="0">
                <a:solidFill>
                  <a:schemeClr val="tx1"/>
                </a:solidFill>
                <a:latin typeface="+mj-lt"/>
              </a:rPr>
              <a:t>Parameters For Evaluating a Project</a:t>
            </a:r>
          </a:p>
          <a:p>
            <a:pPr eaLnBrk="1" fontAlgn="auto" hangingPunct="1">
              <a:spcAft>
                <a:spcPts val="0"/>
              </a:spcAft>
              <a:buClr>
                <a:srgbClr val="C00000"/>
              </a:buClr>
              <a:buSzPct val="75000"/>
              <a:buFont typeface="Wingdings" pitchFamily="2" charset="2"/>
              <a:buChar char="q"/>
              <a:defRPr/>
            </a:pPr>
            <a:r>
              <a:rPr lang="en-US" sz="2200" dirty="0" smtClean="0">
                <a:solidFill>
                  <a:schemeClr val="tx1"/>
                </a:solidFill>
                <a:latin typeface="+mj-lt"/>
              </a:rPr>
              <a:t>History of Project Finance</a:t>
            </a:r>
          </a:p>
          <a:p>
            <a:pPr eaLnBrk="1" fontAlgn="auto" hangingPunct="1">
              <a:spcAft>
                <a:spcPts val="0"/>
              </a:spcAft>
              <a:buClr>
                <a:srgbClr val="C00000"/>
              </a:buClr>
              <a:buSzPct val="75000"/>
              <a:buFont typeface="Wingdings" pitchFamily="2" charset="2"/>
              <a:buChar char="q"/>
              <a:defRPr/>
            </a:pPr>
            <a:r>
              <a:rPr lang="en-US" sz="2200" dirty="0" smtClean="0">
                <a:solidFill>
                  <a:schemeClr val="tx1"/>
                </a:solidFill>
                <a:latin typeface="+mj-lt"/>
              </a:rPr>
              <a:t>Full Recourse and Structured Finance </a:t>
            </a:r>
          </a:p>
          <a:p>
            <a:pPr eaLnBrk="1" fontAlgn="auto" hangingPunct="1">
              <a:spcAft>
                <a:spcPts val="0"/>
              </a:spcAft>
              <a:buClr>
                <a:srgbClr val="C00000"/>
              </a:buClr>
              <a:buSzPct val="75000"/>
              <a:buFont typeface="Wingdings" pitchFamily="2" charset="2"/>
              <a:buChar char="q"/>
              <a:defRPr/>
            </a:pPr>
            <a:r>
              <a:rPr lang="en-US" sz="2200" dirty="0" smtClean="0">
                <a:solidFill>
                  <a:schemeClr val="tx1"/>
                </a:solidFill>
                <a:latin typeface="+mj-lt"/>
              </a:rPr>
              <a:t>Non-Recourse Project Finance</a:t>
            </a:r>
            <a:endParaRPr sz="2200" dirty="0" smtClean="0">
              <a:solidFill>
                <a:schemeClr val="tx1"/>
              </a:solidFill>
              <a:latin typeface="+mj-lt"/>
            </a:endParaRPr>
          </a:p>
          <a:p>
            <a:pPr eaLnBrk="1" fontAlgn="auto" hangingPunct="1">
              <a:spcAft>
                <a:spcPts val="0"/>
              </a:spcAft>
              <a:buClr>
                <a:srgbClr val="C00000"/>
              </a:buClr>
              <a:buSzPct val="75000"/>
              <a:buFont typeface="Wingdings" pitchFamily="2" charset="2"/>
              <a:buChar char="q"/>
              <a:defRPr/>
            </a:pPr>
            <a:r>
              <a:rPr lang="en-US" sz="2200" dirty="0" smtClean="0">
                <a:solidFill>
                  <a:schemeClr val="tx1"/>
                </a:solidFill>
                <a:latin typeface="+mj-lt"/>
              </a:rPr>
              <a:t>Project Finance Vs Corporate Finance</a:t>
            </a:r>
          </a:p>
          <a:p>
            <a:pPr eaLnBrk="1" fontAlgn="auto" hangingPunct="1">
              <a:spcAft>
                <a:spcPts val="0"/>
              </a:spcAft>
              <a:buClr>
                <a:srgbClr val="C00000"/>
              </a:buClr>
              <a:buSzPct val="75000"/>
              <a:buFont typeface="Wingdings" pitchFamily="2" charset="2"/>
              <a:buChar char="q"/>
              <a:defRPr/>
            </a:pPr>
            <a:r>
              <a:rPr sz="2200" dirty="0" smtClean="0">
                <a:solidFill>
                  <a:schemeClr val="tx1"/>
                </a:solidFill>
              </a:rPr>
              <a:t>Why Project Finance?</a:t>
            </a:r>
          </a:p>
          <a:p>
            <a:pPr lvl="1" eaLnBrk="1" fontAlgn="auto" hangingPunct="1">
              <a:spcAft>
                <a:spcPts val="0"/>
              </a:spcAft>
              <a:buClr>
                <a:srgbClr val="C00000"/>
              </a:buClr>
              <a:buSzPct val="75000"/>
              <a:buFont typeface="Courier New" pitchFamily="49" charset="0"/>
              <a:buChar char="-"/>
              <a:defRPr/>
            </a:pPr>
            <a:r>
              <a:rPr sz="2000" dirty="0" smtClean="0">
                <a:solidFill>
                  <a:schemeClr val="tx1"/>
                </a:solidFill>
              </a:rPr>
              <a:t>Benefits to Investors </a:t>
            </a:r>
          </a:p>
          <a:p>
            <a:pPr lvl="1" eaLnBrk="1" fontAlgn="auto" hangingPunct="1">
              <a:spcAft>
                <a:spcPts val="0"/>
              </a:spcAft>
              <a:buClr>
                <a:srgbClr val="C00000"/>
              </a:buClr>
              <a:buSzPct val="75000"/>
              <a:buFont typeface="Courier New" pitchFamily="49" charset="0"/>
              <a:buChar char="-"/>
              <a:defRPr/>
            </a:pPr>
            <a:r>
              <a:rPr sz="2000" dirty="0" smtClean="0">
                <a:solidFill>
                  <a:schemeClr val="tx1"/>
                </a:solidFill>
              </a:rPr>
              <a:t>Benefits to Public Authority </a:t>
            </a:r>
          </a:p>
          <a:p>
            <a:pPr lvl="1" eaLnBrk="1" fontAlgn="auto" hangingPunct="1">
              <a:spcAft>
                <a:spcPts val="0"/>
              </a:spcAft>
              <a:buClr>
                <a:srgbClr val="C00000"/>
              </a:buClr>
              <a:buSzPct val="75000"/>
              <a:buFont typeface="Courier New" pitchFamily="49" charset="0"/>
              <a:buChar char="-"/>
              <a:defRPr/>
            </a:pPr>
            <a:r>
              <a:rPr sz="2000" dirty="0" smtClean="0">
                <a:solidFill>
                  <a:schemeClr val="tx1"/>
                </a:solidFill>
              </a:rPr>
              <a:t>Benefits to Lenders </a:t>
            </a:r>
          </a:p>
          <a:p>
            <a:pPr eaLnBrk="1" fontAlgn="auto" hangingPunct="1">
              <a:spcAft>
                <a:spcPts val="0"/>
              </a:spcAft>
              <a:buClr>
                <a:srgbClr val="C00000"/>
              </a:buClr>
              <a:buSzPct val="75000"/>
              <a:buFont typeface="Wingdings" pitchFamily="2" charset="2"/>
              <a:buChar char="q"/>
              <a:defRPr/>
            </a:pPr>
            <a:r>
              <a:rPr sz="2200" dirty="0" smtClean="0">
                <a:solidFill>
                  <a:schemeClr val="tx1"/>
                </a:solidFill>
                <a:latin typeface="+mj-lt"/>
              </a:rPr>
              <a:t>What makes Successful Project Finance Transaction? </a:t>
            </a:r>
            <a:endParaRPr lang="en-US" sz="2200" dirty="0" smtClean="0">
              <a:solidFill>
                <a:schemeClr val="tx1"/>
              </a:solidFill>
              <a:latin typeface="+mj-lt"/>
            </a:endParaRPr>
          </a:p>
          <a:p>
            <a:pPr eaLnBrk="1" fontAlgn="auto" hangingPunct="1">
              <a:spcAft>
                <a:spcPts val="0"/>
              </a:spcAft>
              <a:buClr>
                <a:srgbClr val="C00000"/>
              </a:buClr>
              <a:buSzPct val="75000"/>
              <a:buFont typeface="Wingdings" pitchFamily="2" charset="2"/>
              <a:buChar char="q"/>
              <a:defRPr/>
            </a:pPr>
            <a:r>
              <a:rPr lang="en-US" sz="2200" dirty="0" smtClean="0">
                <a:solidFill>
                  <a:schemeClr val="tx1"/>
                </a:solidFill>
                <a:latin typeface="+mj-lt"/>
              </a:rPr>
              <a:t>Sources of Project Finance</a:t>
            </a:r>
          </a:p>
          <a:p>
            <a:pPr eaLnBrk="1" fontAlgn="auto" hangingPunct="1">
              <a:spcAft>
                <a:spcPts val="0"/>
              </a:spcAft>
              <a:buClr>
                <a:srgbClr val="C00000"/>
              </a:buClr>
              <a:buSzPct val="75000"/>
              <a:buFont typeface="Wingdings" pitchFamily="2" charset="2"/>
              <a:buChar char="q"/>
              <a:defRPr/>
            </a:pPr>
            <a:r>
              <a:rPr lang="en-US" sz="2200" dirty="0" smtClean="0">
                <a:solidFill>
                  <a:schemeClr val="tx1"/>
                </a:solidFill>
                <a:latin typeface="+mj-lt"/>
              </a:rPr>
              <a:t>Project Finance Methodology </a:t>
            </a:r>
          </a:p>
          <a:p>
            <a:pPr eaLnBrk="1" fontAlgn="auto" hangingPunct="1">
              <a:spcAft>
                <a:spcPts val="0"/>
              </a:spcAft>
              <a:buClr>
                <a:srgbClr val="C00000"/>
              </a:buClr>
              <a:buSzPct val="75000"/>
              <a:buFont typeface="Wingdings" pitchFamily="2" charset="2"/>
              <a:buChar char="q"/>
              <a:defRPr/>
            </a:pPr>
            <a:r>
              <a:rPr lang="en-US" sz="2200" dirty="0" smtClean="0">
                <a:solidFill>
                  <a:schemeClr val="tx1"/>
                </a:solidFill>
                <a:latin typeface="+mj-lt"/>
              </a:rPr>
              <a:t>Domestic Project Finance Market</a:t>
            </a:r>
          </a:p>
          <a:p>
            <a:pPr eaLnBrk="1" fontAlgn="auto" hangingPunct="1">
              <a:spcAft>
                <a:spcPts val="0"/>
              </a:spcAft>
              <a:buClr>
                <a:srgbClr val="C00000"/>
              </a:buClr>
              <a:buFont typeface="Wingdings 2"/>
              <a:buChar char=""/>
              <a:defRPr/>
            </a:pPr>
            <a:endParaRPr sz="2800" b="1" dirty="0" smtClean="0">
              <a:solidFill>
                <a:srgbClr val="376092"/>
              </a:solidFill>
              <a:latin typeface="Baskerville Old Face" pitchFamily="18" charset="0"/>
            </a:endParaRPr>
          </a:p>
          <a:p>
            <a:pPr eaLnBrk="1" fontAlgn="auto" hangingPunct="1">
              <a:spcAft>
                <a:spcPts val="0"/>
              </a:spcAft>
              <a:buClr>
                <a:srgbClr val="C00000"/>
              </a:buClr>
              <a:buFont typeface="Wingdings 2"/>
              <a:buChar char=""/>
              <a:defRPr/>
            </a:pPr>
            <a:endParaRPr dirty="0" smtClean="0">
              <a:solidFill>
                <a:srgbClr val="376092"/>
              </a:solidFill>
              <a:latin typeface="Baskerville Old Face" pitchFamily="18" charset="0"/>
            </a:endParaRPr>
          </a:p>
        </p:txBody>
      </p:sp>
      <p:sp>
        <p:nvSpPr>
          <p:cNvPr id="7" name="Slide Number Placeholder 6"/>
          <p:cNvSpPr>
            <a:spLocks noGrp="1"/>
          </p:cNvSpPr>
          <p:nvPr>
            <p:ph type="sldNum" sz="quarter" idx="4294967295"/>
          </p:nvPr>
        </p:nvSpPr>
        <p:spPr>
          <a:xfrm>
            <a:off x="8229600" y="6473825"/>
            <a:ext cx="758825" cy="247650"/>
          </a:xfrm>
          <a:prstGeom prst="rect">
            <a:avLst/>
          </a:prstGeom>
        </p:spPr>
        <p:txBody>
          <a:bodyPr/>
          <a:lstStyle/>
          <a:p>
            <a:pPr algn="r">
              <a:defRPr/>
            </a:pPr>
            <a:fld id="{4A2D5840-9C99-4CE8-BD04-36EBFA4F3FA1}" type="slidenum">
              <a:rPr lang="en-US" sz="1400">
                <a:latin typeface="+mj-lt"/>
              </a:rPr>
              <a:pPr algn="r">
                <a:defRPr/>
              </a:pPr>
              <a:t>2</a:t>
            </a:fld>
            <a:endParaRPr lang="en-US" sz="1400" dirty="0">
              <a:latin typeface="+mj-lt"/>
            </a:endParaRPr>
          </a:p>
        </p:txBody>
      </p:sp>
      <p:sp>
        <p:nvSpPr>
          <p:cNvPr id="9" name="Footer Placeholder 7"/>
          <p:cNvSpPr txBox="1">
            <a:spLocks/>
          </p:cNvSpPr>
          <p:nvPr/>
        </p:nvSpPr>
        <p:spPr bwMode="auto">
          <a:xfrm>
            <a:off x="0" y="6500834"/>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2000"/>
                                        <p:tgtEl>
                                          <p:spTgt spid="819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fade">
                                      <p:cBhvr>
                                        <p:cTn id="10" dur="2000"/>
                                        <p:tgtEl>
                                          <p:spTgt spid="819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fade">
                                      <p:cBhvr>
                                        <p:cTn id="13" dur="2000"/>
                                        <p:tgtEl>
                                          <p:spTgt spid="8195">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animEffect transition="in" filter="fade">
                                      <p:cBhvr>
                                        <p:cTn id="16" dur="2000"/>
                                        <p:tgtEl>
                                          <p:spTgt spid="8195">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animEffect transition="in" filter="fade">
                                      <p:cBhvr>
                                        <p:cTn id="19" dur="2000"/>
                                        <p:tgtEl>
                                          <p:spTgt spid="8195">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8195">
                                            <p:txEl>
                                              <p:pRg st="5" end="5"/>
                                            </p:txEl>
                                          </p:spTgt>
                                        </p:tgtEl>
                                        <p:attrNameLst>
                                          <p:attrName>style.visibility</p:attrName>
                                        </p:attrNameLst>
                                      </p:cBhvr>
                                      <p:to>
                                        <p:strVal val="visible"/>
                                      </p:to>
                                    </p:set>
                                    <p:animEffect transition="in" filter="fade">
                                      <p:cBhvr>
                                        <p:cTn id="22" dur="2000"/>
                                        <p:tgtEl>
                                          <p:spTgt spid="8195">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8195">
                                            <p:txEl>
                                              <p:pRg st="6" end="6"/>
                                            </p:txEl>
                                          </p:spTgt>
                                        </p:tgtEl>
                                        <p:attrNameLst>
                                          <p:attrName>style.visibility</p:attrName>
                                        </p:attrNameLst>
                                      </p:cBhvr>
                                      <p:to>
                                        <p:strVal val="visible"/>
                                      </p:to>
                                    </p:set>
                                    <p:animEffect transition="in" filter="fade">
                                      <p:cBhvr>
                                        <p:cTn id="25" dur="2000"/>
                                        <p:tgtEl>
                                          <p:spTgt spid="8195">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8195">
                                            <p:txEl>
                                              <p:pRg st="7" end="7"/>
                                            </p:txEl>
                                          </p:spTgt>
                                        </p:tgtEl>
                                        <p:attrNameLst>
                                          <p:attrName>style.visibility</p:attrName>
                                        </p:attrNameLst>
                                      </p:cBhvr>
                                      <p:to>
                                        <p:strVal val="visible"/>
                                      </p:to>
                                    </p:set>
                                    <p:animEffect transition="in" filter="fade">
                                      <p:cBhvr>
                                        <p:cTn id="28" dur="2000"/>
                                        <p:tgtEl>
                                          <p:spTgt spid="8195">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8195">
                                            <p:txEl>
                                              <p:pRg st="8" end="8"/>
                                            </p:txEl>
                                          </p:spTgt>
                                        </p:tgtEl>
                                        <p:attrNameLst>
                                          <p:attrName>style.visibility</p:attrName>
                                        </p:attrNameLst>
                                      </p:cBhvr>
                                      <p:to>
                                        <p:strVal val="visible"/>
                                      </p:to>
                                    </p:set>
                                    <p:animEffect transition="in" filter="fade">
                                      <p:cBhvr>
                                        <p:cTn id="31" dur="2000"/>
                                        <p:tgtEl>
                                          <p:spTgt spid="8195">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8195">
                                            <p:txEl>
                                              <p:pRg st="9" end="9"/>
                                            </p:txEl>
                                          </p:spTgt>
                                        </p:tgtEl>
                                        <p:attrNameLst>
                                          <p:attrName>style.visibility</p:attrName>
                                        </p:attrNameLst>
                                      </p:cBhvr>
                                      <p:to>
                                        <p:strVal val="visible"/>
                                      </p:to>
                                    </p:set>
                                    <p:animEffect transition="in" filter="fade">
                                      <p:cBhvr>
                                        <p:cTn id="34" dur="2000"/>
                                        <p:tgtEl>
                                          <p:spTgt spid="8195">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8195">
                                            <p:txEl>
                                              <p:pRg st="10" end="10"/>
                                            </p:txEl>
                                          </p:spTgt>
                                        </p:tgtEl>
                                        <p:attrNameLst>
                                          <p:attrName>style.visibility</p:attrName>
                                        </p:attrNameLst>
                                      </p:cBhvr>
                                      <p:to>
                                        <p:strVal val="visible"/>
                                      </p:to>
                                    </p:set>
                                    <p:animEffect transition="in" filter="fade">
                                      <p:cBhvr>
                                        <p:cTn id="37" dur="2000"/>
                                        <p:tgtEl>
                                          <p:spTgt spid="8195">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8195">
                                            <p:txEl>
                                              <p:pRg st="11" end="11"/>
                                            </p:txEl>
                                          </p:spTgt>
                                        </p:tgtEl>
                                        <p:attrNameLst>
                                          <p:attrName>style.visibility</p:attrName>
                                        </p:attrNameLst>
                                      </p:cBhvr>
                                      <p:to>
                                        <p:strVal val="visible"/>
                                      </p:to>
                                    </p:set>
                                    <p:animEffect transition="in" filter="fade">
                                      <p:cBhvr>
                                        <p:cTn id="40" dur="2000"/>
                                        <p:tgtEl>
                                          <p:spTgt spid="8195">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8195">
                                            <p:txEl>
                                              <p:pRg st="12" end="12"/>
                                            </p:txEl>
                                          </p:spTgt>
                                        </p:tgtEl>
                                        <p:attrNameLst>
                                          <p:attrName>style.visibility</p:attrName>
                                        </p:attrNameLst>
                                      </p:cBhvr>
                                      <p:to>
                                        <p:strVal val="visible"/>
                                      </p:to>
                                    </p:set>
                                    <p:animEffect transition="in" filter="fade">
                                      <p:cBhvr>
                                        <p:cTn id="43" dur="2000"/>
                                        <p:tgtEl>
                                          <p:spTgt spid="8195">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8195">
                                            <p:txEl>
                                              <p:pRg st="13" end="13"/>
                                            </p:txEl>
                                          </p:spTgt>
                                        </p:tgtEl>
                                        <p:attrNameLst>
                                          <p:attrName>style.visibility</p:attrName>
                                        </p:attrNameLst>
                                      </p:cBhvr>
                                      <p:to>
                                        <p:strVal val="visible"/>
                                      </p:to>
                                    </p:set>
                                    <p:animEffect transition="in" filter="fade">
                                      <p:cBhvr>
                                        <p:cTn id="46" dur="2000"/>
                                        <p:tgtEl>
                                          <p:spTgt spid="8195">
                                            <p:txEl>
                                              <p:pRg st="13" end="13"/>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8195">
                                            <p:txEl>
                                              <p:pRg st="14" end="14"/>
                                            </p:txEl>
                                          </p:spTgt>
                                        </p:tgtEl>
                                        <p:attrNameLst>
                                          <p:attrName>style.visibility</p:attrName>
                                        </p:attrNameLst>
                                      </p:cBhvr>
                                      <p:to>
                                        <p:strVal val="visible"/>
                                      </p:to>
                                    </p:set>
                                    <p:animEffect transition="in" filter="fade">
                                      <p:cBhvr>
                                        <p:cTn id="49" dur="2000"/>
                                        <p:tgtEl>
                                          <p:spTgt spid="819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Domestic Project Finance Market</a:t>
            </a:r>
            <a:endParaRPr lang="en-US" sz="3600" dirty="0"/>
          </a:p>
        </p:txBody>
      </p:sp>
      <p:sp>
        <p:nvSpPr>
          <p:cNvPr id="3" name="Content Placeholder 2"/>
          <p:cNvSpPr>
            <a:spLocks noGrp="1"/>
          </p:cNvSpPr>
          <p:nvPr>
            <p:ph idx="1"/>
          </p:nvPr>
        </p:nvSpPr>
        <p:spPr/>
        <p:txBody>
          <a:bodyPr/>
          <a:lstStyle/>
          <a:p>
            <a:pPr marL="357188" indent="-381000">
              <a:spcBef>
                <a:spcPct val="40000"/>
              </a:spcBef>
              <a:spcAft>
                <a:spcPts val="500"/>
              </a:spcAft>
              <a:buClr>
                <a:srgbClr val="C40000"/>
              </a:buClr>
              <a:buSzPct val="75000"/>
              <a:buFont typeface="Wingdings" pitchFamily="2" charset="2"/>
              <a:buChar char="q"/>
            </a:pPr>
            <a:r>
              <a:rPr altLang="ko-KR" sz="2200" b="1" smtClean="0"/>
              <a:t>Role of DFI’s </a:t>
            </a:r>
            <a:r>
              <a:rPr altLang="ko-KR" smtClean="0">
                <a:solidFill>
                  <a:schemeClr val="accent3">
                    <a:lumMod val="75000"/>
                  </a:schemeClr>
                </a:solidFill>
              </a:rPr>
              <a:t> </a:t>
            </a:r>
          </a:p>
          <a:p>
            <a:pPr marL="814388" lvl="1" indent="-381000">
              <a:spcBef>
                <a:spcPct val="40000"/>
              </a:spcBef>
              <a:buClr>
                <a:srgbClr val="C40000"/>
              </a:buClr>
              <a:buSzPct val="75000"/>
              <a:buFont typeface="Symbol" pitchFamily="18" charset="2"/>
              <a:buChar char="-"/>
            </a:pPr>
            <a:r>
              <a:rPr altLang="ko-KR" sz="2000" smtClean="0">
                <a:solidFill>
                  <a:schemeClr val="tx1"/>
                </a:solidFill>
              </a:rPr>
              <a:t>The DFIs were created with the specific purpose of promoting  project finance in Pakistan.</a:t>
            </a:r>
          </a:p>
          <a:p>
            <a:pPr marL="814388" lvl="1" indent="-381000">
              <a:spcBef>
                <a:spcPct val="40000"/>
              </a:spcBef>
              <a:buClr>
                <a:srgbClr val="C40000"/>
              </a:buClr>
              <a:buSzPct val="75000"/>
              <a:buFont typeface="Symbol" pitchFamily="18" charset="2"/>
              <a:buChar char="-"/>
            </a:pPr>
            <a:r>
              <a:rPr altLang="ko-KR" sz="2000" smtClean="0">
                <a:solidFill>
                  <a:schemeClr val="tx1"/>
                </a:solidFill>
              </a:rPr>
              <a:t>During the 60s, 70's and 80's DFI's were instrumental in creating new assets in light engineering, textiles and sugar in particular.</a:t>
            </a:r>
          </a:p>
          <a:p>
            <a:pPr marL="814388" lvl="1" indent="-381000">
              <a:spcBef>
                <a:spcPct val="40000"/>
              </a:spcBef>
              <a:buClr>
                <a:srgbClr val="C40000"/>
              </a:buClr>
              <a:buSzPct val="75000"/>
              <a:buFont typeface="Symbol" pitchFamily="18" charset="2"/>
              <a:buChar char="-"/>
            </a:pPr>
            <a:r>
              <a:rPr altLang="ko-KR" sz="2000" smtClean="0">
                <a:solidFill>
                  <a:schemeClr val="tx1"/>
                </a:solidFill>
              </a:rPr>
              <a:t>However, they were unable to sustain their balance sheets or meet growing demands on account of:</a:t>
            </a:r>
          </a:p>
          <a:p>
            <a:pPr marL="1404938" lvl="2" indent="-514350">
              <a:spcBef>
                <a:spcPts val="0"/>
              </a:spcBef>
              <a:buClr>
                <a:srgbClr val="C40000"/>
              </a:buClr>
              <a:buSzPct val="75000"/>
              <a:buFont typeface="+mj-lt"/>
              <a:buAutoNum type="romanLcPeriod"/>
            </a:pPr>
            <a:r>
              <a:rPr altLang="ko-KR" sz="2000" smtClean="0">
                <a:solidFill>
                  <a:schemeClr val="tx1"/>
                </a:solidFill>
              </a:rPr>
              <a:t>Non-availability of deposit mobilization structure;</a:t>
            </a:r>
          </a:p>
          <a:p>
            <a:pPr marL="1404938" lvl="2" indent="-514350">
              <a:spcBef>
                <a:spcPts val="0"/>
              </a:spcBef>
              <a:buClr>
                <a:srgbClr val="C40000"/>
              </a:buClr>
              <a:buSzPct val="75000"/>
              <a:buFont typeface="+mj-lt"/>
              <a:buAutoNum type="romanLcPeriod"/>
            </a:pPr>
            <a:r>
              <a:rPr altLang="ko-KR" sz="2000" smtClean="0">
                <a:solidFill>
                  <a:schemeClr val="tx1"/>
                </a:solidFill>
              </a:rPr>
              <a:t>Increasingly non-commercial lending practices;</a:t>
            </a:r>
          </a:p>
          <a:p>
            <a:pPr marL="1404938" lvl="2" indent="-514350">
              <a:spcBef>
                <a:spcPts val="0"/>
              </a:spcBef>
              <a:buClr>
                <a:srgbClr val="C40000"/>
              </a:buClr>
              <a:buSzPct val="75000"/>
              <a:buFont typeface="+mj-lt"/>
              <a:buAutoNum type="romanLcPeriod"/>
            </a:pPr>
            <a:r>
              <a:rPr altLang="ko-KR" sz="2000" smtClean="0">
                <a:solidFill>
                  <a:schemeClr val="tx1"/>
                </a:solidFill>
              </a:rPr>
              <a:t>Lack of supporting infrastructure and enabling legislation.</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792A0F6A-928B-460D-967B-F59A7379BEC0}"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pPr fontAlgn="auto">
              <a:spcAft>
                <a:spcPts val="0"/>
              </a:spcAft>
              <a:defRPr/>
            </a:pPr>
            <a:r>
              <a:rPr lang="en-US" altLang="ar-SA" sz="3600" dirty="0" smtClean="0"/>
              <a:t>Domestic Project Finance Market</a:t>
            </a:r>
            <a:endParaRPr lang="en-US" altLang="ar-SA" sz="3600" dirty="0"/>
          </a:p>
        </p:txBody>
      </p:sp>
      <p:sp>
        <p:nvSpPr>
          <p:cNvPr id="19459" name="Rectangle 3"/>
          <p:cNvSpPr>
            <a:spLocks noChangeArrowheads="1"/>
          </p:cNvSpPr>
          <p:nvPr/>
        </p:nvSpPr>
        <p:spPr bwMode="auto">
          <a:xfrm>
            <a:off x="251520" y="1268760"/>
            <a:ext cx="8673376" cy="4660570"/>
          </a:xfrm>
          <a:prstGeom prst="rect">
            <a:avLst/>
          </a:prstGeom>
          <a:noFill/>
          <a:ln w="9525" algn="ctr">
            <a:noFill/>
            <a:miter lim="800000"/>
            <a:headEnd/>
            <a:tailEnd/>
          </a:ln>
        </p:spPr>
        <p:txBody>
          <a:bodyPr/>
          <a:lstStyle/>
          <a:p>
            <a:pPr lvl="1" indent="-457200">
              <a:spcBef>
                <a:spcPct val="20000"/>
              </a:spcBef>
              <a:buClr>
                <a:srgbClr val="C40000"/>
              </a:buClr>
              <a:buSzPct val="75000"/>
              <a:buFont typeface="Wingdings" pitchFamily="2" charset="2"/>
              <a:buChar char="q"/>
            </a:pPr>
            <a:r>
              <a:rPr lang="en-US" altLang="ko-KR" sz="2200" b="1" dirty="0" smtClean="0">
                <a:solidFill>
                  <a:schemeClr val="accent1">
                    <a:lumMod val="75000"/>
                  </a:schemeClr>
                </a:solidFill>
                <a:latin typeface="+mn-lt"/>
              </a:rPr>
              <a:t>HUBCO, First Private Infrastructure Project in Pakistan </a:t>
            </a:r>
          </a:p>
          <a:p>
            <a:pPr marL="814388" lvl="1" indent="-381000">
              <a:spcBef>
                <a:spcPts val="500"/>
              </a:spcBef>
              <a:spcAft>
                <a:spcPts val="200"/>
              </a:spcAft>
              <a:buClr>
                <a:srgbClr val="C40000"/>
              </a:buClr>
              <a:buSzPct val="75000"/>
              <a:buFont typeface="Courier New" pitchFamily="49" charset="0"/>
              <a:buChar char="-"/>
            </a:pPr>
            <a:r>
              <a:rPr lang="en-US" altLang="ko-KR" sz="2000" dirty="0" smtClean="0">
                <a:latin typeface="+mn-lt"/>
              </a:rPr>
              <a:t>The </a:t>
            </a:r>
            <a:r>
              <a:rPr lang="en-US" altLang="ko-KR" sz="2000" dirty="0">
                <a:latin typeface="+mn-lt"/>
              </a:rPr>
              <a:t>1292 MW, $1.6 billion Hub Power Project </a:t>
            </a:r>
            <a:r>
              <a:rPr lang="en-US" altLang="ko-KR" sz="2000" dirty="0" smtClean="0">
                <a:latin typeface="+mn-lt"/>
              </a:rPr>
              <a:t>was hailed </a:t>
            </a:r>
            <a:r>
              <a:rPr lang="en-US" altLang="ko-KR" sz="2000" dirty="0">
                <a:latin typeface="+mn-lt"/>
              </a:rPr>
              <a:t>as a landmark in the field of </a:t>
            </a:r>
            <a:r>
              <a:rPr lang="en-US" altLang="ko-KR" sz="2000" dirty="0" smtClean="0">
                <a:latin typeface="+mn-lt"/>
              </a:rPr>
              <a:t>infrastructure finance </a:t>
            </a:r>
            <a:r>
              <a:rPr lang="en-US" altLang="ko-KR" sz="2000" dirty="0">
                <a:latin typeface="+mn-lt"/>
              </a:rPr>
              <a:t>at the time of financial close in 1995</a:t>
            </a:r>
            <a:r>
              <a:rPr lang="en-US" altLang="ko-KR" sz="2000" dirty="0" smtClean="0">
                <a:latin typeface="+mn-lt"/>
              </a:rPr>
              <a:t>.</a:t>
            </a:r>
          </a:p>
          <a:p>
            <a:pPr marL="814388" lvl="1" indent="-381000">
              <a:spcBef>
                <a:spcPts val="500"/>
              </a:spcBef>
              <a:spcAft>
                <a:spcPts val="200"/>
              </a:spcAft>
              <a:buClr>
                <a:srgbClr val="C40000"/>
              </a:buClr>
              <a:buSzPct val="75000"/>
              <a:buFont typeface="Courier New" pitchFamily="49" charset="0"/>
              <a:buChar char="-"/>
            </a:pPr>
            <a:r>
              <a:rPr lang="en-US" altLang="ko-KR" sz="2000" dirty="0" smtClean="0">
                <a:latin typeface="+mn-lt"/>
              </a:rPr>
              <a:t>First private sector project on non-recourse financing. </a:t>
            </a:r>
          </a:p>
          <a:p>
            <a:pPr marL="814388" lvl="1" indent="-381000">
              <a:spcBef>
                <a:spcPts val="500"/>
              </a:spcBef>
              <a:spcAft>
                <a:spcPts val="200"/>
              </a:spcAft>
              <a:buClr>
                <a:srgbClr val="C40000"/>
              </a:buClr>
              <a:buSzPct val="75000"/>
              <a:buFont typeface="Courier New" pitchFamily="49" charset="0"/>
              <a:buChar char="-"/>
            </a:pPr>
            <a:r>
              <a:rPr lang="en-US" altLang="ko-KR" sz="2000" dirty="0" smtClean="0">
                <a:latin typeface="+mn-lt"/>
              </a:rPr>
              <a:t>HUBCO </a:t>
            </a:r>
            <a:r>
              <a:rPr lang="en-US" altLang="ko-KR" sz="2000" dirty="0">
                <a:latin typeface="+mn-lt"/>
              </a:rPr>
              <a:t>laid the foundation for the </a:t>
            </a:r>
            <a:r>
              <a:rPr lang="en-US" altLang="ko-KR" sz="2000" dirty="0" smtClean="0">
                <a:latin typeface="+mn-lt"/>
              </a:rPr>
              <a:t>model agreements </a:t>
            </a:r>
            <a:r>
              <a:rPr lang="en-US" altLang="ko-KR" sz="2000" dirty="0">
                <a:latin typeface="+mn-lt"/>
              </a:rPr>
              <a:t>under the 1994 Private Power </a:t>
            </a:r>
            <a:r>
              <a:rPr lang="en-US" altLang="ko-KR" sz="2000" dirty="0" smtClean="0">
                <a:latin typeface="+mn-lt"/>
              </a:rPr>
              <a:t>Policy. </a:t>
            </a:r>
          </a:p>
          <a:p>
            <a:pPr marL="814388" lvl="1" indent="-381000">
              <a:spcBef>
                <a:spcPts val="500"/>
              </a:spcBef>
              <a:spcAft>
                <a:spcPts val="200"/>
              </a:spcAft>
              <a:buClr>
                <a:srgbClr val="C40000"/>
              </a:buClr>
              <a:buSzPct val="75000"/>
              <a:buFont typeface="Courier New" pitchFamily="49" charset="0"/>
              <a:buChar char="-"/>
            </a:pPr>
            <a:r>
              <a:rPr lang="en-US" altLang="ko-KR" sz="2000" dirty="0" smtClean="0">
                <a:latin typeface="+mn-lt"/>
              </a:rPr>
              <a:t>The IPP’s project finance was done on FCY basis, hence there was no local market participation.</a:t>
            </a:r>
          </a:p>
          <a:p>
            <a:pPr marL="1271588" lvl="2" indent="-381000">
              <a:spcBef>
                <a:spcPct val="40000"/>
              </a:spcBef>
              <a:buClr>
                <a:srgbClr val="C40000"/>
              </a:buClr>
              <a:buSzPct val="75000"/>
              <a:buFont typeface="Symbol" pitchFamily="18" charset="2"/>
              <a:buChar char="-"/>
            </a:pPr>
            <a:endParaRPr lang="en-US" altLang="ko-KR" dirty="0">
              <a:solidFill>
                <a:schemeClr val="accent3">
                  <a:lumMod val="75000"/>
                </a:schemeClr>
              </a:solidFill>
              <a:latin typeface="+mn-lt"/>
            </a:endParaRPr>
          </a:p>
        </p:txBody>
      </p:sp>
      <p:sp>
        <p:nvSpPr>
          <p:cNvPr id="4" name="Slide Number Placeholder 3"/>
          <p:cNvSpPr>
            <a:spLocks noGrp="1"/>
          </p:cNvSpPr>
          <p:nvPr>
            <p:ph type="sldNum" sz="quarter" idx="4294967295"/>
          </p:nvPr>
        </p:nvSpPr>
        <p:spPr>
          <a:xfrm>
            <a:off x="8229600" y="6473825"/>
            <a:ext cx="758825" cy="247650"/>
          </a:xfrm>
          <a:prstGeom prst="rect">
            <a:avLst/>
          </a:prstGeom>
        </p:spPr>
        <p:txBody>
          <a:bodyPr/>
          <a:lstStyle/>
          <a:p>
            <a:pPr algn="r">
              <a:defRPr/>
            </a:pPr>
            <a:fld id="{0B99F75C-8464-459E-BB60-C047846EF05B}" type="slidenum">
              <a:rPr lang="en-US" sz="1400" smtClean="0">
                <a:latin typeface="+mj-lt"/>
              </a:rPr>
              <a:pPr algn="r">
                <a:defRPr/>
              </a:pPr>
              <a:t>21</a:t>
            </a:fld>
            <a:endParaRPr lang="en-US" sz="1400" dirty="0">
              <a:latin typeface="+mj-lt"/>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extLst>
      <p:ext uri="{BB962C8B-B14F-4D97-AF65-F5344CB8AC3E}">
        <p14:creationId xmlns:p14="http://schemas.microsoft.com/office/powerpoint/2010/main" xmlns="" val="414687667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214282" y="1500174"/>
            <a:ext cx="8673376" cy="4660570"/>
          </a:xfrm>
          <a:prstGeom prst="rect">
            <a:avLst/>
          </a:prstGeom>
          <a:noFill/>
          <a:ln w="9525" algn="ctr">
            <a:noFill/>
            <a:miter lim="800000"/>
            <a:headEnd/>
            <a:tailEnd/>
          </a:ln>
        </p:spPr>
        <p:txBody>
          <a:bodyPr/>
          <a:lstStyle/>
          <a:p>
            <a:pPr lvl="1" indent="-457200">
              <a:spcBef>
                <a:spcPct val="20000"/>
              </a:spcBef>
              <a:buClr>
                <a:srgbClr val="C40000"/>
              </a:buClr>
              <a:buSzPct val="75000"/>
              <a:buFont typeface="Wingdings" pitchFamily="2" charset="2"/>
              <a:buChar char="q"/>
            </a:pPr>
            <a:r>
              <a:rPr lang="en-US" altLang="ko-KR" sz="2200" b="1" dirty="0" smtClean="0">
                <a:solidFill>
                  <a:schemeClr val="accent1">
                    <a:lumMod val="75000"/>
                  </a:schemeClr>
                </a:solidFill>
                <a:latin typeface="+mn-lt"/>
              </a:rPr>
              <a:t>Local Commercial Banks</a:t>
            </a:r>
          </a:p>
          <a:p>
            <a:pPr lvl="1">
              <a:spcBef>
                <a:spcPct val="20000"/>
              </a:spcBef>
              <a:buClr>
                <a:srgbClr val="C40000"/>
              </a:buClr>
              <a:buSzPct val="75000"/>
            </a:pPr>
            <a:r>
              <a:rPr lang="en-US" altLang="ko-KR" sz="2000" dirty="0" smtClean="0">
                <a:latin typeface="+mn-lt"/>
              </a:rPr>
              <a:t>It wasn’t until 2000’s when the local commercial banks began fully participating in the development of the project finance market.</a:t>
            </a:r>
          </a:p>
          <a:p>
            <a:pPr lvl="1">
              <a:spcBef>
                <a:spcPct val="20000"/>
              </a:spcBef>
              <a:buClr>
                <a:srgbClr val="C40000"/>
              </a:buClr>
              <a:buSzPct val="75000"/>
            </a:pPr>
            <a:r>
              <a:rPr lang="en-US" sz="2000" dirty="0" smtClean="0">
                <a:latin typeface="+mn-lt"/>
              </a:rPr>
              <a:t>Power sector has been the focal point of domestic project finance activity in the last seven years with over 2,500 MW of capacity installed at a cost of over US$ 3 billion of which over US$ 2 billion- came from the domestic banking system.</a:t>
            </a:r>
          </a:p>
          <a:p>
            <a:pPr lvl="1">
              <a:spcBef>
                <a:spcPct val="20000"/>
              </a:spcBef>
              <a:buClr>
                <a:srgbClr val="C40000"/>
              </a:buClr>
              <a:buSzPct val="75000"/>
            </a:pPr>
            <a:endParaRPr lang="en-US" sz="2000" dirty="0" smtClean="0">
              <a:latin typeface="+mn-lt"/>
            </a:endParaRPr>
          </a:p>
          <a:p>
            <a:pPr lvl="2" indent="-457200">
              <a:spcBef>
                <a:spcPct val="20000"/>
              </a:spcBef>
              <a:buClr>
                <a:srgbClr val="C40000"/>
              </a:buClr>
              <a:buSzPct val="75000"/>
              <a:buFont typeface="Vrinda" pitchFamily="2" charset="0"/>
              <a:buChar char="-"/>
            </a:pPr>
            <a:r>
              <a:rPr lang="en-US" altLang="ko-KR" b="1" dirty="0" smtClean="0">
                <a:latin typeface="+mn-lt"/>
              </a:rPr>
              <a:t>Fatima Fertilizer</a:t>
            </a:r>
            <a:r>
              <a:rPr lang="en-US" altLang="ko-KR" dirty="0" smtClean="0">
                <a:latin typeface="+mn-lt"/>
              </a:rPr>
              <a:t>, was constructed at a cost of around PKR 63 billion and is the largest domestically developed and funded project in Pakistan to-date</a:t>
            </a:r>
          </a:p>
          <a:p>
            <a:pPr marL="1428750" lvl="3" indent="-514350">
              <a:spcBef>
                <a:spcPct val="20000"/>
              </a:spcBef>
              <a:buClr>
                <a:srgbClr val="C40000"/>
              </a:buClr>
              <a:buSzPct val="75000"/>
              <a:buFont typeface="+mj-lt"/>
              <a:buAutoNum type="romanLcPeriod"/>
            </a:pPr>
            <a:r>
              <a:rPr lang="en-US" altLang="ko-KR" dirty="0" smtClean="0">
                <a:latin typeface="+mn-lt"/>
              </a:rPr>
              <a:t>The construction of the project was started in 2007 and achieved commercial operations date on July 2011. </a:t>
            </a:r>
          </a:p>
          <a:p>
            <a:pPr marL="1428750" lvl="3" indent="-514350">
              <a:spcBef>
                <a:spcPct val="20000"/>
              </a:spcBef>
              <a:buClr>
                <a:srgbClr val="C40000"/>
              </a:buClr>
              <a:buSzPct val="75000"/>
              <a:buFont typeface="+mj-lt"/>
              <a:buAutoNum type="romanLcPeriod"/>
            </a:pPr>
            <a:r>
              <a:rPr lang="en-US" altLang="ko-KR" dirty="0" smtClean="0">
                <a:latin typeface="+mn-lt"/>
              </a:rPr>
              <a:t>The design capacity is Urea-500,000 Metric Tons, CAN-420,000 Metric Tons; and NP-360,000 Metric Tons.</a:t>
            </a:r>
          </a:p>
          <a:p>
            <a:pPr lvl="2" indent="-457200">
              <a:spcBef>
                <a:spcPct val="20000"/>
              </a:spcBef>
              <a:buClr>
                <a:srgbClr val="C40000"/>
              </a:buClr>
              <a:buSzPct val="75000"/>
              <a:buFont typeface="Wingdings" pitchFamily="2" charset="2"/>
              <a:buChar char="q"/>
            </a:pPr>
            <a:endParaRPr lang="en-US" altLang="ko-KR" dirty="0" smtClean="0">
              <a:latin typeface="+mn-lt"/>
            </a:endParaRPr>
          </a:p>
          <a:p>
            <a:pPr lvl="2" indent="-457200">
              <a:spcBef>
                <a:spcPct val="20000"/>
              </a:spcBef>
              <a:buClr>
                <a:srgbClr val="C40000"/>
              </a:buClr>
              <a:buSzPct val="75000"/>
              <a:buFont typeface="Courier New" pitchFamily="49" charset="0"/>
              <a:buChar char="-"/>
            </a:pPr>
            <a:endParaRPr lang="en-US" altLang="ko-KR" dirty="0" smtClean="0">
              <a:latin typeface="+mn-lt"/>
            </a:endParaRPr>
          </a:p>
          <a:p>
            <a:pPr lvl="2" indent="-457200">
              <a:spcBef>
                <a:spcPct val="20000"/>
              </a:spcBef>
              <a:buClr>
                <a:srgbClr val="C40000"/>
              </a:buClr>
              <a:buSzPct val="75000"/>
              <a:buFont typeface="Courier New" pitchFamily="49" charset="0"/>
              <a:buChar char="-"/>
            </a:pPr>
            <a:endParaRPr lang="en-US" altLang="ko-KR" dirty="0" smtClean="0">
              <a:latin typeface="+mn-lt"/>
            </a:endParaRPr>
          </a:p>
          <a:p>
            <a:pPr lvl="1" indent="-457200">
              <a:spcBef>
                <a:spcPct val="20000"/>
              </a:spcBef>
              <a:buClr>
                <a:srgbClr val="C40000"/>
              </a:buClr>
              <a:buSzPct val="75000"/>
              <a:buFont typeface="Wingdings" pitchFamily="2" charset="2"/>
              <a:buChar char="q"/>
            </a:pPr>
            <a:endParaRPr lang="en-US" altLang="ko-KR" sz="2200" b="1" dirty="0" smtClean="0">
              <a:solidFill>
                <a:schemeClr val="accent1">
                  <a:lumMod val="75000"/>
                </a:schemeClr>
              </a:solidFill>
              <a:latin typeface="+mn-lt"/>
            </a:endParaRPr>
          </a:p>
          <a:p>
            <a:pPr marL="1271588" lvl="2" indent="-381000">
              <a:spcBef>
                <a:spcPct val="40000"/>
              </a:spcBef>
              <a:buClr>
                <a:srgbClr val="C40000"/>
              </a:buClr>
              <a:buSzPct val="75000"/>
              <a:buFont typeface="Symbol" pitchFamily="18" charset="2"/>
              <a:buChar char="-"/>
            </a:pPr>
            <a:endParaRPr lang="en-US" altLang="ko-KR" dirty="0">
              <a:solidFill>
                <a:schemeClr val="accent3">
                  <a:lumMod val="75000"/>
                </a:schemeClr>
              </a:solidFill>
              <a:latin typeface="+mn-lt"/>
            </a:endParaRPr>
          </a:p>
        </p:txBody>
      </p:sp>
      <p:sp>
        <p:nvSpPr>
          <p:cNvPr id="4" name="Slide Number Placeholder 3"/>
          <p:cNvSpPr>
            <a:spLocks noGrp="1"/>
          </p:cNvSpPr>
          <p:nvPr>
            <p:ph type="sldNum" sz="quarter" idx="4294967295"/>
          </p:nvPr>
        </p:nvSpPr>
        <p:spPr>
          <a:xfrm>
            <a:off x="8229600" y="6473825"/>
            <a:ext cx="758825" cy="247650"/>
          </a:xfrm>
          <a:prstGeom prst="rect">
            <a:avLst/>
          </a:prstGeom>
        </p:spPr>
        <p:txBody>
          <a:bodyPr/>
          <a:lstStyle/>
          <a:p>
            <a:pPr algn="r">
              <a:defRPr/>
            </a:pPr>
            <a:fld id="{0B99F75C-8464-459E-BB60-C047846EF05B}" type="slidenum">
              <a:rPr lang="en-US" sz="1400" smtClean="0">
                <a:latin typeface="+mj-lt"/>
              </a:rPr>
              <a:pPr algn="r">
                <a:defRPr/>
              </a:pPr>
              <a:t>22</a:t>
            </a:fld>
            <a:endParaRPr lang="en-US" sz="1400" dirty="0">
              <a:latin typeface="+mj-lt"/>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
        <p:nvSpPr>
          <p:cNvPr id="9" name="Title 6"/>
          <p:cNvSpPr txBox="1">
            <a:spLocks noGrp="1"/>
          </p:cNvSpPr>
          <p:nvPr>
            <p:ph type="title"/>
          </p:nvPr>
        </p:nvSpPr>
        <p:spPr bwMode="auto">
          <a:xfrm>
            <a:off x="71406" y="157146"/>
            <a:ext cx="8461034"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smtClean="0">
                <a:ln>
                  <a:noFill/>
                </a:ln>
                <a:solidFill>
                  <a:schemeClr val="bg1"/>
                </a:solidFill>
                <a:effectLst/>
                <a:uLnTx/>
                <a:uFillTx/>
                <a:latin typeface="+mj-lt"/>
                <a:ea typeface="+mj-ea"/>
                <a:cs typeface="+mj-cs"/>
              </a:rPr>
              <a:t>Domestic Project Finance Market (contd . . .)</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4687667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57146"/>
            <a:ext cx="8460432" cy="914400"/>
          </a:xfrm>
        </p:spPr>
        <p:txBody>
          <a:bodyPr/>
          <a:lstStyle/>
          <a:p>
            <a:r>
              <a:rPr lang="en-US" sz="3600" dirty="0" smtClean="0"/>
              <a:t>Domestic Project Finance Market (</a:t>
            </a:r>
            <a:r>
              <a:rPr lang="en-US" sz="3600" dirty="0" err="1" smtClean="0"/>
              <a:t>contd</a:t>
            </a:r>
            <a:r>
              <a:rPr lang="en-US" sz="3600" dirty="0" smtClean="0"/>
              <a:t> . . .)</a:t>
            </a:r>
            <a:endParaRPr lang="en-US" sz="3600" dirty="0"/>
          </a:p>
        </p:txBody>
      </p:sp>
      <p:sp>
        <p:nvSpPr>
          <p:cNvPr id="8" name="Content Placeholder 7"/>
          <p:cNvSpPr>
            <a:spLocks noGrp="1"/>
          </p:cNvSpPr>
          <p:nvPr>
            <p:ph sz="half" idx="1"/>
          </p:nvPr>
        </p:nvSpPr>
        <p:spPr>
          <a:xfrm>
            <a:off x="0" y="1571612"/>
            <a:ext cx="4357686" cy="4572032"/>
          </a:xfrm>
        </p:spPr>
        <p:txBody>
          <a:bodyPr/>
          <a:lstStyle/>
          <a:p>
            <a:pPr lvl="1">
              <a:buClr>
                <a:srgbClr val="C00000"/>
              </a:buClr>
              <a:buSzPct val="75000"/>
              <a:buFont typeface="Calibri" pitchFamily="34" charset="0"/>
              <a:buChar char="—"/>
            </a:pPr>
            <a:r>
              <a:rPr sz="2000" smtClean="0">
                <a:solidFill>
                  <a:schemeClr val="tx1"/>
                </a:solidFill>
              </a:rPr>
              <a:t>Chronic </a:t>
            </a:r>
            <a:r>
              <a:rPr sz="2000" dirty="0" smtClean="0">
                <a:solidFill>
                  <a:schemeClr val="tx1"/>
                </a:solidFill>
              </a:rPr>
              <a:t>circular debt has stifled growth for new power projects </a:t>
            </a:r>
          </a:p>
          <a:p>
            <a:pPr lvl="1">
              <a:buClr>
                <a:srgbClr val="C00000"/>
              </a:buClr>
              <a:buSzPct val="75000"/>
              <a:buFont typeface="Calibri" pitchFamily="34" charset="0"/>
              <a:buChar char="—"/>
            </a:pPr>
            <a:r>
              <a:rPr sz="2000" dirty="0" smtClean="0">
                <a:solidFill>
                  <a:schemeClr val="tx1"/>
                </a:solidFill>
              </a:rPr>
              <a:t>Policy moratorium on any new furnace oil/gas fired power projects</a:t>
            </a:r>
          </a:p>
          <a:p>
            <a:pPr lvl="1">
              <a:buClr>
                <a:srgbClr val="C00000"/>
              </a:buClr>
              <a:buSzPct val="75000"/>
              <a:buFont typeface="Calibri" pitchFamily="34" charset="0"/>
              <a:buChar char="—"/>
            </a:pPr>
            <a:r>
              <a:rPr lang="en-US" sz="2000" dirty="0" smtClean="0">
                <a:solidFill>
                  <a:schemeClr val="tx1"/>
                </a:solidFill>
              </a:rPr>
              <a:t>Other sectors covered during these years were fertilizer, telecom, chemicals and terminals</a:t>
            </a:r>
          </a:p>
          <a:p>
            <a:pPr lvl="1">
              <a:buClr>
                <a:srgbClr val="C00000"/>
              </a:buClr>
              <a:buSzPct val="75000"/>
              <a:buFont typeface="Calibri" pitchFamily="34" charset="0"/>
              <a:buChar char="—"/>
            </a:pPr>
            <a:r>
              <a:rPr lang="en-US" sz="2000" dirty="0" smtClean="0">
                <a:solidFill>
                  <a:schemeClr val="tx1"/>
                </a:solidFill>
              </a:rPr>
              <a:t>Lately, renewable energy sector has seen some lender interest  particularly from MLAs </a:t>
            </a:r>
          </a:p>
          <a:p>
            <a:pPr>
              <a:buClr>
                <a:srgbClr val="C00000"/>
              </a:buClr>
              <a:buSzPct val="75000"/>
              <a:buNone/>
            </a:pPr>
            <a:r>
              <a:rPr sz="2000" dirty="0" smtClean="0">
                <a:solidFill>
                  <a:schemeClr val="tx1"/>
                </a:solidFill>
              </a:rPr>
              <a:t>  </a:t>
            </a: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lgn="r">
              <a:defRPr/>
            </a:pPr>
            <a:fld id="{792A0F6A-928B-460D-967B-F59A7379BEC0}" type="slidenum">
              <a:rPr lang="en-US" sz="1400" smtClean="0"/>
              <a:pPr algn="r">
                <a:defRPr/>
              </a:pPr>
              <a:t>23</a:t>
            </a:fld>
            <a:endParaRPr lang="en-US" sz="1400" dirty="0"/>
          </a:p>
        </p:txBody>
      </p:sp>
      <p:graphicFrame>
        <p:nvGraphicFramePr>
          <p:cNvPr id="10" name="Content Placeholder 9"/>
          <p:cNvGraphicFramePr>
            <a:graphicFrameLocks noGrp="1"/>
          </p:cNvGraphicFramePr>
          <p:nvPr>
            <p:ph sz="half" idx="2"/>
          </p:nvPr>
        </p:nvGraphicFramePr>
        <p:xfrm>
          <a:off x="4643438" y="1714488"/>
          <a:ext cx="4210080" cy="3757626"/>
        </p:xfrm>
        <a:graphic>
          <a:graphicData uri="http://schemas.openxmlformats.org/drawingml/2006/chart">
            <c:chart xmlns:c="http://schemas.openxmlformats.org/drawingml/2006/chart" xmlns:r="http://schemas.openxmlformats.org/officeDocument/2006/relationships" r:id="rId2"/>
          </a:graphicData>
        </a:graphic>
      </p:graphicFrame>
      <p:sp>
        <p:nvSpPr>
          <p:cNvPr id="12"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lgn="r">
              <a:defRPr/>
            </a:pPr>
            <a:fld id="{C32D66D1-42EB-4942-B462-A78B03627C30}" type="slidenum">
              <a:rPr lang="en-US" sz="1400"/>
              <a:pPr algn="r">
                <a:defRPr/>
              </a:pPr>
              <a:t>24</a:t>
            </a:fld>
            <a:endParaRPr lang="en-US" sz="1400" dirty="0"/>
          </a:p>
        </p:txBody>
      </p:sp>
      <p:sp>
        <p:nvSpPr>
          <p:cNvPr id="32771" name="TextBox 2"/>
          <p:cNvSpPr txBox="1">
            <a:spLocks noChangeArrowheads="1"/>
          </p:cNvSpPr>
          <p:nvPr/>
        </p:nvSpPr>
        <p:spPr bwMode="auto">
          <a:xfrm>
            <a:off x="1571625" y="2500313"/>
            <a:ext cx="5786438" cy="830262"/>
          </a:xfrm>
          <a:prstGeom prst="rect">
            <a:avLst/>
          </a:prstGeom>
          <a:noFill/>
          <a:ln w="9525">
            <a:noFill/>
            <a:miter lim="800000"/>
            <a:headEnd/>
            <a:tailEnd/>
          </a:ln>
        </p:spPr>
        <p:txBody>
          <a:bodyPr>
            <a:spAutoFit/>
          </a:bodyPr>
          <a:lstStyle/>
          <a:p>
            <a:pPr algn="ctr">
              <a:defRPr/>
            </a:pPr>
            <a:r>
              <a:rPr lang="en-US" sz="4800" b="1" dirty="0">
                <a:solidFill>
                  <a:srgbClr val="C00000"/>
                </a:solidFill>
                <a:effectLst>
                  <a:outerShdw blurRad="38100" dist="38100" dir="2700000" algn="tl">
                    <a:srgbClr val="000000">
                      <a:alpha val="43137"/>
                    </a:srgbClr>
                  </a:outerShdw>
                </a:effectLst>
                <a:latin typeface="Calibri" pitchFamily="34" charset="0"/>
              </a:rPr>
              <a:t>Thank </a:t>
            </a:r>
            <a:r>
              <a:rPr lang="en-US" sz="4800" b="1" dirty="0" smtClean="0">
                <a:solidFill>
                  <a:srgbClr val="C00000"/>
                </a:solidFill>
                <a:effectLst>
                  <a:outerShdw blurRad="38100" dist="38100" dir="2700000" algn="tl">
                    <a:srgbClr val="000000">
                      <a:alpha val="43137"/>
                    </a:srgbClr>
                  </a:outerShdw>
                </a:effectLst>
                <a:latin typeface="Calibri" pitchFamily="34" charset="0"/>
              </a:rPr>
              <a:t>you</a:t>
            </a:r>
            <a:endParaRPr lang="en-US" sz="4800" b="1" dirty="0">
              <a:solidFill>
                <a:srgbClr val="C00000"/>
              </a:solidFill>
              <a:effectLst>
                <a:outerShdw blurRad="38100" dist="38100" dir="2700000" algn="tl">
                  <a:srgbClr val="000000">
                    <a:alpha val="43137"/>
                  </a:srgbClr>
                </a:outerShdw>
              </a:effectLst>
              <a:latin typeface="Calibri" pitchFamily="34" charset="0"/>
            </a:endParaRPr>
          </a:p>
        </p:txBody>
      </p:sp>
      <p:sp>
        <p:nvSpPr>
          <p:cNvPr id="6" name="Rectangle 8"/>
          <p:cNvSpPr txBox="1">
            <a:spLocks noChangeArrowheads="1"/>
          </p:cNvSpPr>
          <p:nvPr/>
        </p:nvSpPr>
        <p:spPr bwMode="auto">
          <a:xfrm>
            <a:off x="44450" y="4529138"/>
            <a:ext cx="9072563" cy="987425"/>
          </a:xfrm>
          <a:prstGeom prst="rect">
            <a:avLst/>
          </a:prstGeom>
          <a:noFill/>
          <a:ln>
            <a:noFill/>
          </a:ln>
          <a:extLst>
            <a:ext uri="{909E8E84-426E-40DD-AFC4-6F175D3DCCD1}"/>
            <a:ext uri="{91240B29-F687-4F45-9708-019B960494DF}"/>
          </a:extLst>
        </p:spPr>
        <p:txBody>
          <a:bodyPr>
            <a:normAutofit fontScale="77500" lnSpcReduction="20000"/>
          </a:bodyPr>
          <a:lstStyle>
            <a:lvl1pPr marL="0" indent="0" algn="ctr" rtl="0" eaLnBrk="0" fontAlgn="base" hangingPunct="0">
              <a:spcBef>
                <a:spcPts val="600"/>
              </a:spcBef>
              <a:spcAft>
                <a:spcPct val="0"/>
              </a:spcAft>
              <a:buClr>
                <a:schemeClr val="accent2"/>
              </a:buClr>
              <a:buSzPct val="85000"/>
              <a:buFont typeface="Wingdings 2" pitchFamily="18" charset="2"/>
              <a:buNone/>
              <a:defRPr sz="2200" kern="1200" spc="100" baseline="0">
                <a:solidFill>
                  <a:schemeClr val="tx2"/>
                </a:solidFill>
                <a:latin typeface="+mn-lt"/>
                <a:ea typeface="+mn-ea"/>
                <a:cs typeface="+mn-cs"/>
              </a:defRPr>
            </a:lvl1pPr>
            <a:lvl2pPr marL="457200" indent="0" algn="ctr" rtl="0" eaLnBrk="0" fontAlgn="base" hangingPunct="0">
              <a:spcBef>
                <a:spcPts val="300"/>
              </a:spcBef>
              <a:spcAft>
                <a:spcPct val="0"/>
              </a:spcAft>
              <a:buClr>
                <a:srgbClr val="D6903D"/>
              </a:buClr>
              <a:buSzPct val="85000"/>
              <a:buFont typeface="Wingdings 2" pitchFamily="18" charset="2"/>
              <a:buNone/>
              <a:defRPr sz="2400" kern="1200">
                <a:solidFill>
                  <a:schemeClr val="tx2"/>
                </a:solidFill>
                <a:latin typeface="+mn-lt"/>
                <a:ea typeface="+mn-ea"/>
                <a:cs typeface="+mn-cs"/>
              </a:defRPr>
            </a:lvl2pPr>
            <a:lvl3pPr marL="914400" indent="0" algn="ctr" rtl="0" eaLnBrk="0" fontAlgn="base" hangingPunct="0">
              <a:spcBef>
                <a:spcPts val="300"/>
              </a:spcBef>
              <a:spcAft>
                <a:spcPct val="0"/>
              </a:spcAft>
              <a:buClr>
                <a:srgbClr val="B37732"/>
              </a:buClr>
              <a:buSzPct val="85000"/>
              <a:buFont typeface="Wingdings 2" pitchFamily="18" charset="2"/>
              <a:buNone/>
              <a:defRPr sz="2100" kern="1200">
                <a:solidFill>
                  <a:schemeClr val="tx1"/>
                </a:solidFill>
                <a:latin typeface="+mn-lt"/>
                <a:ea typeface="+mn-ea"/>
                <a:cs typeface="+mn-cs"/>
              </a:defRPr>
            </a:lvl3pPr>
            <a:lvl4pPr marL="1371600" indent="0" algn="ctr" rtl="0" eaLnBrk="0" fontAlgn="base" hangingPunct="0">
              <a:spcBef>
                <a:spcPts val="300"/>
              </a:spcBef>
              <a:spcAft>
                <a:spcPct val="0"/>
              </a:spcAft>
              <a:buClr>
                <a:srgbClr val="D6903D"/>
              </a:buClr>
              <a:buSzPct val="85000"/>
              <a:buFont typeface="Wingdings 2" pitchFamily="18" charset="2"/>
              <a:buNone/>
              <a:defRPr sz="1900" kern="1200">
                <a:solidFill>
                  <a:schemeClr val="tx1"/>
                </a:solidFill>
                <a:latin typeface="+mn-lt"/>
                <a:ea typeface="+mn-ea"/>
                <a:cs typeface="+mn-cs"/>
              </a:defRPr>
            </a:lvl4pPr>
            <a:lvl5pPr marL="1828800" indent="0" algn="ctr" rtl="0" eaLnBrk="0" fontAlgn="base" hangingPunct="0">
              <a:spcBef>
                <a:spcPts val="338"/>
              </a:spcBef>
              <a:spcAft>
                <a:spcPct val="0"/>
              </a:spcAft>
              <a:buClr>
                <a:srgbClr val="D6903D"/>
              </a:buClr>
              <a:buSzPct val="85000"/>
              <a:buFont typeface="Wingdings 2" pitchFamily="18" charset="2"/>
              <a:buNone/>
              <a:defRPr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eaLnBrk="1" fontAlgn="auto" hangingPunct="1">
              <a:spcAft>
                <a:spcPts val="0"/>
              </a:spcAft>
              <a:defRPr/>
            </a:pPr>
            <a:r>
              <a:rPr lang="en-US" sz="2300" b="1" dirty="0" smtClean="0">
                <a:solidFill>
                  <a:srgbClr val="C00000"/>
                </a:solidFill>
                <a:latin typeface="Baskerville Old Face" pitchFamily="18" charset="0"/>
              </a:rPr>
              <a:t>|</a:t>
            </a:r>
            <a:r>
              <a:rPr lang="en-US" sz="2300" b="1" dirty="0" smtClean="0">
                <a:solidFill>
                  <a:schemeClr val="tx1">
                    <a:lumMod val="75000"/>
                    <a:lumOff val="25000"/>
                  </a:schemeClr>
                </a:solidFill>
                <a:latin typeface="+mj-lt"/>
              </a:rPr>
              <a:t>Saeed </a:t>
            </a:r>
            <a:r>
              <a:rPr lang="en-US" sz="2300" b="1" dirty="0" err="1" smtClean="0">
                <a:solidFill>
                  <a:schemeClr val="tx1">
                    <a:lumMod val="75000"/>
                    <a:lumOff val="25000"/>
                  </a:schemeClr>
                </a:solidFill>
                <a:latin typeface="+mj-lt"/>
              </a:rPr>
              <a:t>Iqbal</a:t>
            </a:r>
            <a:r>
              <a:rPr lang="en-US" sz="2300" b="1" dirty="0" err="1" smtClean="0">
                <a:solidFill>
                  <a:srgbClr val="C00000"/>
                </a:solidFill>
                <a:latin typeface="+mj-lt"/>
              </a:rPr>
              <a:t>|</a:t>
            </a:r>
            <a:r>
              <a:rPr lang="en-US" sz="2300" cap="small" dirty="0" err="1" smtClean="0">
                <a:solidFill>
                  <a:schemeClr val="tx1">
                    <a:lumMod val="65000"/>
                    <a:lumOff val="35000"/>
                  </a:schemeClr>
                </a:solidFill>
                <a:latin typeface="+mj-lt"/>
              </a:rPr>
              <a:t>EVP</a:t>
            </a:r>
            <a:r>
              <a:rPr lang="en-US" sz="2300" cap="small" dirty="0" smtClean="0">
                <a:solidFill>
                  <a:schemeClr val="tx1">
                    <a:lumMod val="65000"/>
                    <a:lumOff val="35000"/>
                  </a:schemeClr>
                </a:solidFill>
                <a:latin typeface="+mj-lt"/>
              </a:rPr>
              <a:t> &amp; Group Head</a:t>
            </a:r>
            <a:r>
              <a:rPr lang="en-US" sz="2300" dirty="0" smtClean="0">
                <a:solidFill>
                  <a:schemeClr val="tx1">
                    <a:lumMod val="65000"/>
                    <a:lumOff val="35000"/>
                  </a:schemeClr>
                </a:solidFill>
                <a:latin typeface="+mj-lt"/>
              </a:rPr>
              <a:t>, </a:t>
            </a:r>
            <a:r>
              <a:rPr lang="en-US" sz="2300" cap="small" dirty="0" smtClean="0">
                <a:solidFill>
                  <a:schemeClr val="tx1">
                    <a:lumMod val="65000"/>
                    <a:lumOff val="35000"/>
                  </a:schemeClr>
                </a:solidFill>
                <a:latin typeface="+mj-lt"/>
              </a:rPr>
              <a:t>Investment Banking Group</a:t>
            </a:r>
            <a:r>
              <a:rPr lang="en-US" sz="2300" b="1" dirty="0" smtClean="0">
                <a:solidFill>
                  <a:srgbClr val="C00000"/>
                </a:solidFill>
                <a:latin typeface="+mj-lt"/>
              </a:rPr>
              <a:t>|</a:t>
            </a:r>
            <a:r>
              <a:rPr lang="en-US" sz="2100" cap="small" dirty="0" smtClean="0">
                <a:solidFill>
                  <a:schemeClr val="accent1">
                    <a:lumMod val="75000"/>
                  </a:schemeClr>
                </a:solidFill>
                <a:latin typeface="+mj-lt"/>
              </a:rPr>
              <a:t> </a:t>
            </a:r>
            <a:endParaRPr lang="en-US" sz="2100" dirty="0" smtClean="0">
              <a:solidFill>
                <a:schemeClr val="accent6">
                  <a:lumMod val="75000"/>
                </a:schemeClr>
              </a:solidFill>
              <a:latin typeface="+mj-lt"/>
            </a:endParaRPr>
          </a:p>
          <a:p>
            <a:pPr eaLnBrk="1" fontAlgn="auto" hangingPunct="1">
              <a:spcAft>
                <a:spcPts val="0"/>
              </a:spcAft>
              <a:defRPr/>
            </a:pPr>
            <a:r>
              <a:rPr lang="en-US" sz="2800" b="1" dirty="0" smtClean="0">
                <a:solidFill>
                  <a:srgbClr val="C00000"/>
                </a:solidFill>
                <a:latin typeface="+mj-lt"/>
              </a:rPr>
              <a:t>|</a:t>
            </a:r>
            <a:r>
              <a:rPr lang="en-US" sz="2800" b="1" dirty="0" smtClean="0">
                <a:solidFill>
                  <a:srgbClr val="002060"/>
                </a:solidFill>
                <a:latin typeface="+mj-lt"/>
              </a:rPr>
              <a:t>UNITED BANK LIMITED</a:t>
            </a:r>
            <a:r>
              <a:rPr lang="en-US" sz="2400" b="1" dirty="0" smtClean="0">
                <a:solidFill>
                  <a:srgbClr val="C00000"/>
                </a:solidFill>
                <a:latin typeface="+mj-lt"/>
              </a:rPr>
              <a:t>|</a:t>
            </a:r>
            <a:endParaRPr lang="en-US" sz="2800" b="1" dirty="0" smtClean="0">
              <a:solidFill>
                <a:srgbClr val="C00000"/>
              </a:solidFill>
              <a:latin typeface="+mj-lt"/>
            </a:endParaRPr>
          </a:p>
          <a:p>
            <a:pPr eaLnBrk="1" fontAlgn="auto" hangingPunct="1">
              <a:spcAft>
                <a:spcPts val="0"/>
              </a:spcAft>
              <a:defRPr/>
            </a:pPr>
            <a:r>
              <a:rPr lang="en-US" sz="2100" b="1" dirty="0" smtClean="0">
                <a:solidFill>
                  <a:srgbClr val="C00000"/>
                </a:solidFill>
              </a:rPr>
              <a:t>|</a:t>
            </a:r>
            <a:r>
              <a:rPr lang="en-US" sz="2100" dirty="0" smtClean="0">
                <a:solidFill>
                  <a:schemeClr val="tx1">
                    <a:lumMod val="65000"/>
                    <a:lumOff val="35000"/>
                  </a:schemeClr>
                </a:solidFill>
                <a:latin typeface="+mj-lt"/>
              </a:rPr>
              <a:t>Saeed.Iqbal@ubl.com.pk</a:t>
            </a:r>
            <a:r>
              <a:rPr lang="en-US" sz="2100" b="1" dirty="0" smtClean="0">
                <a:solidFill>
                  <a:srgbClr val="C00000"/>
                </a:solidFill>
                <a:latin typeface="+mj-lt"/>
              </a:rPr>
              <a:t>|</a:t>
            </a:r>
            <a:r>
              <a:rPr lang="en-US" sz="2100" cap="small" dirty="0" smtClean="0">
                <a:solidFill>
                  <a:schemeClr val="tx1">
                    <a:lumMod val="65000"/>
                    <a:lumOff val="35000"/>
                  </a:schemeClr>
                </a:solidFill>
                <a:latin typeface="+mj-lt"/>
              </a:rPr>
              <a:t>021 3241 0043</a:t>
            </a:r>
            <a:r>
              <a:rPr lang="en-US" sz="2100" b="1" dirty="0" smtClean="0">
                <a:solidFill>
                  <a:srgbClr val="C00000"/>
                </a:solidFill>
              </a:rPr>
              <a:t>|</a:t>
            </a:r>
            <a:endParaRPr lang="en-US" sz="2100" dirty="0" smtClean="0">
              <a:solidFill>
                <a:schemeClr val="tx1">
                  <a:lumMod val="65000"/>
                  <a:lumOff val="35000"/>
                </a:schemeClr>
              </a:solidFill>
              <a:latin typeface="+mj-lt"/>
            </a:endParaRPr>
          </a:p>
          <a:p>
            <a:pPr eaLnBrk="1" fontAlgn="auto" hangingPunct="1">
              <a:spcAft>
                <a:spcPts val="0"/>
              </a:spcAft>
              <a:defRPr/>
            </a:pPr>
            <a:endParaRPr lang="en-US" sz="2800" b="1" dirty="0" smtClean="0">
              <a:solidFill>
                <a:srgbClr val="C00000"/>
              </a:solidFill>
              <a:latin typeface="Baskerville Old Face" pitchFamily="18" charset="0"/>
            </a:endParaRPr>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History of Project Finance </a:t>
            </a:r>
            <a:endParaRPr lang="en-US" sz="3600" dirty="0"/>
          </a:p>
        </p:txBody>
      </p:sp>
      <p:sp>
        <p:nvSpPr>
          <p:cNvPr id="3" name="Content Placeholder 2"/>
          <p:cNvSpPr>
            <a:spLocks noGrp="1"/>
          </p:cNvSpPr>
          <p:nvPr>
            <p:ph idx="1"/>
          </p:nvPr>
        </p:nvSpPr>
        <p:spPr>
          <a:xfrm>
            <a:off x="285720" y="1571612"/>
            <a:ext cx="7924800" cy="4419600"/>
          </a:xfrm>
        </p:spPr>
        <p:txBody>
          <a:bodyPr/>
          <a:lstStyle/>
          <a:p>
            <a:pPr>
              <a:spcAft>
                <a:spcPts val="1000"/>
              </a:spcAft>
              <a:buClr>
                <a:srgbClr val="C40000"/>
              </a:buClr>
              <a:buSzPct val="75000"/>
              <a:buFont typeface="Wingdings" pitchFamily="2" charset="2"/>
              <a:buChar char="q"/>
            </a:pPr>
            <a:r>
              <a:rPr sz="2200" smtClean="0">
                <a:solidFill>
                  <a:schemeClr val="tx1"/>
                </a:solidFill>
              </a:rPr>
              <a:t>Project Financing techniques date back to at 1299 A.D</a:t>
            </a:r>
          </a:p>
          <a:p>
            <a:pPr>
              <a:spcAft>
                <a:spcPts val="1000"/>
              </a:spcAft>
              <a:buClr>
                <a:srgbClr val="C40000"/>
              </a:buClr>
              <a:buSzPct val="75000"/>
              <a:buFont typeface="Wingdings" pitchFamily="2" charset="2"/>
              <a:buChar char="q"/>
            </a:pPr>
            <a:r>
              <a:rPr sz="2200" smtClean="0">
                <a:solidFill>
                  <a:schemeClr val="tx1"/>
                </a:solidFill>
              </a:rPr>
              <a:t>Financing of Devon silver mines by the English Crown </a:t>
            </a:r>
          </a:p>
          <a:p>
            <a:pPr>
              <a:spcAft>
                <a:spcPts val="1000"/>
              </a:spcAft>
              <a:buClr>
                <a:srgbClr val="C40000"/>
              </a:buClr>
              <a:buSzPct val="75000"/>
              <a:buFont typeface="Wingdings" pitchFamily="2" charset="2"/>
              <a:buChar char="q"/>
            </a:pPr>
            <a:r>
              <a:rPr altLang="ar-SA" sz="2200" b="1" kern="1200" smtClean="0"/>
              <a:t>Lender</a:t>
            </a:r>
            <a:r>
              <a:rPr sz="2200" smtClean="0">
                <a:solidFill>
                  <a:schemeClr val="tx1"/>
                </a:solidFill>
              </a:rPr>
              <a:t>: Florentine Merchant Bank </a:t>
            </a:r>
          </a:p>
          <a:p>
            <a:pPr>
              <a:spcAft>
                <a:spcPts val="1000"/>
              </a:spcAft>
              <a:buClr>
                <a:srgbClr val="C40000"/>
              </a:buClr>
              <a:buSzPct val="75000"/>
              <a:buFont typeface="Wingdings" pitchFamily="2" charset="2"/>
              <a:buChar char="q"/>
            </a:pPr>
            <a:r>
              <a:rPr altLang="ar-SA" sz="2200" b="1" kern="1200" smtClean="0"/>
              <a:t>Chief characterictic</a:t>
            </a:r>
            <a:r>
              <a:rPr sz="2200" b="1" smtClean="0">
                <a:solidFill>
                  <a:schemeClr val="tx1"/>
                </a:solidFill>
              </a:rPr>
              <a:t>: </a:t>
            </a:r>
            <a:r>
              <a:rPr sz="2200" smtClean="0">
                <a:solidFill>
                  <a:schemeClr val="tx1"/>
                </a:solidFill>
              </a:rPr>
              <a:t>output from mines to secure financing </a:t>
            </a:r>
          </a:p>
          <a:p>
            <a:pPr>
              <a:buClr>
                <a:srgbClr val="C40000"/>
              </a:buClr>
              <a:buSzPct val="75000"/>
              <a:buFont typeface="Wingdings" pitchFamily="2" charset="2"/>
              <a:buChar char="q"/>
            </a:pPr>
            <a:endParaRPr lang="en-US" sz="2200" dirty="0"/>
          </a:p>
        </p:txBody>
      </p:sp>
      <p:sp>
        <p:nvSpPr>
          <p:cNvPr id="4" name="Slide Number Placeholder 3"/>
          <p:cNvSpPr>
            <a:spLocks noGrp="1"/>
          </p:cNvSpPr>
          <p:nvPr>
            <p:ph type="sldNum" sz="quarter" idx="10"/>
          </p:nvPr>
        </p:nvSpPr>
        <p:spPr>
          <a:xfrm>
            <a:off x="6643702" y="6400800"/>
            <a:ext cx="2133600" cy="457200"/>
          </a:xfrm>
        </p:spPr>
        <p:txBody>
          <a:bodyPr/>
          <a:lstStyle/>
          <a:p>
            <a:pPr algn="r">
              <a:defRPr/>
            </a:pPr>
            <a:fld id="{792A0F6A-928B-460D-967B-F59A7379BEC0}" type="slidenum">
              <a:rPr lang="en-US" sz="1400" smtClean="0"/>
              <a:pPr algn="r">
                <a:defRPr/>
              </a:pPr>
              <a:t>25</a:t>
            </a:fld>
            <a:endParaRPr lang="en-US" sz="1400" dirty="0"/>
          </a:p>
        </p:txBody>
      </p:sp>
      <p:sp>
        <p:nvSpPr>
          <p:cNvPr id="6"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7800" y="404664"/>
            <a:ext cx="8229600" cy="609600"/>
          </a:xfrm>
        </p:spPr>
        <p:txBody>
          <a:bodyPr/>
          <a:lstStyle/>
          <a:p>
            <a:pPr eaLnBrk="1" hangingPunct="1"/>
            <a:r>
              <a:rPr lang="en-GB" sz="3600" dirty="0" smtClean="0"/>
              <a:t>History of Project Finance (</a:t>
            </a:r>
            <a:r>
              <a:rPr lang="en-GB" sz="3600" dirty="0" err="1" smtClean="0"/>
              <a:t>contd</a:t>
            </a:r>
            <a:r>
              <a:rPr lang="en-GB" sz="3600" dirty="0" smtClean="0"/>
              <a:t>…)</a:t>
            </a:r>
          </a:p>
        </p:txBody>
      </p:sp>
      <p:sp>
        <p:nvSpPr>
          <p:cNvPr id="10276" name="Text Box 37"/>
          <p:cNvSpPr txBox="1">
            <a:spLocks noChangeArrowheads="1"/>
          </p:cNvSpPr>
          <p:nvPr/>
        </p:nvSpPr>
        <p:spPr bwMode="auto">
          <a:xfrm>
            <a:off x="4251325" y="6467475"/>
            <a:ext cx="1841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algn="ctr"/>
            <a:endParaRPr lang="en-US" sz="2800"/>
          </a:p>
        </p:txBody>
      </p:sp>
      <p:sp>
        <p:nvSpPr>
          <p:cNvPr id="10277" name="Text Box 38"/>
          <p:cNvSpPr txBox="1">
            <a:spLocks noChangeArrowheads="1"/>
          </p:cNvSpPr>
          <p:nvPr/>
        </p:nvSpPr>
        <p:spPr bwMode="auto">
          <a:xfrm>
            <a:off x="4251325" y="6467475"/>
            <a:ext cx="1841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algn="ctr"/>
            <a:endParaRPr lang="en-US" sz="2800"/>
          </a:p>
        </p:txBody>
      </p:sp>
      <p:grpSp>
        <p:nvGrpSpPr>
          <p:cNvPr id="2" name="Group 1"/>
          <p:cNvGrpSpPr/>
          <p:nvPr/>
        </p:nvGrpSpPr>
        <p:grpSpPr>
          <a:xfrm>
            <a:off x="566868" y="1590675"/>
            <a:ext cx="7797800" cy="4876800"/>
            <a:chOff x="838200" y="1752600"/>
            <a:chExt cx="7797800" cy="4876800"/>
          </a:xfrm>
        </p:grpSpPr>
        <p:sp>
          <p:nvSpPr>
            <p:cNvPr id="10243" name="Line 3"/>
            <p:cNvSpPr>
              <a:spLocks noChangeShapeType="1"/>
            </p:cNvSpPr>
            <p:nvPr/>
          </p:nvSpPr>
          <p:spPr bwMode="auto">
            <a:xfrm>
              <a:off x="990600" y="4724400"/>
              <a:ext cx="7507288" cy="25400"/>
            </a:xfrm>
            <a:prstGeom prst="line">
              <a:avLst/>
            </a:prstGeom>
            <a:noFill/>
            <a:ln w="57150">
              <a:solidFill>
                <a:srgbClr val="C00000"/>
              </a:solidFill>
              <a:round/>
              <a:headEnd/>
              <a:tailEnd type="triangle" w="lg" len="lg"/>
            </a:ln>
            <a:extLst>
              <a:ext uri="{909E8E84-426E-40DD-AFC4-6F175D3DCCD1}">
                <a14:hiddenFill xmlns:a14="http://schemas.microsoft.com/office/drawing/2010/main" xmlns="">
                  <a:noFill/>
                </a14:hiddenFill>
              </a:ext>
            </a:extLst>
          </p:spPr>
          <p:txBody>
            <a:bodyPr wrap="none" anchor="ctr"/>
            <a:lstStyle/>
            <a:p>
              <a:endParaRPr lang="en-US"/>
            </a:p>
          </p:txBody>
        </p:sp>
        <p:sp>
          <p:nvSpPr>
            <p:cNvPr id="10244" name="Line 4"/>
            <p:cNvSpPr>
              <a:spLocks noChangeShapeType="1"/>
            </p:cNvSpPr>
            <p:nvPr/>
          </p:nvSpPr>
          <p:spPr bwMode="auto">
            <a:xfrm>
              <a:off x="914400" y="6172200"/>
              <a:ext cx="7721600" cy="1905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5" name="Line 5"/>
            <p:cNvSpPr>
              <a:spLocks noChangeShapeType="1"/>
            </p:cNvSpPr>
            <p:nvPr/>
          </p:nvSpPr>
          <p:spPr bwMode="auto">
            <a:xfrm>
              <a:off x="76200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6" name="Line 6"/>
            <p:cNvSpPr>
              <a:spLocks noChangeShapeType="1"/>
            </p:cNvSpPr>
            <p:nvPr/>
          </p:nvSpPr>
          <p:spPr bwMode="auto">
            <a:xfrm>
              <a:off x="67818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7" name="Line 7"/>
            <p:cNvSpPr>
              <a:spLocks noChangeShapeType="1"/>
            </p:cNvSpPr>
            <p:nvPr/>
          </p:nvSpPr>
          <p:spPr bwMode="auto">
            <a:xfrm>
              <a:off x="59436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8" name="Line 8"/>
            <p:cNvSpPr>
              <a:spLocks noChangeShapeType="1"/>
            </p:cNvSpPr>
            <p:nvPr/>
          </p:nvSpPr>
          <p:spPr bwMode="auto">
            <a:xfrm>
              <a:off x="51054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9" name="Line 9"/>
            <p:cNvSpPr>
              <a:spLocks noChangeShapeType="1"/>
            </p:cNvSpPr>
            <p:nvPr/>
          </p:nvSpPr>
          <p:spPr bwMode="auto">
            <a:xfrm>
              <a:off x="42672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0" name="Line 10"/>
            <p:cNvSpPr>
              <a:spLocks noChangeShapeType="1"/>
            </p:cNvSpPr>
            <p:nvPr/>
          </p:nvSpPr>
          <p:spPr bwMode="auto">
            <a:xfrm>
              <a:off x="34290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1" name="Line 11"/>
            <p:cNvSpPr>
              <a:spLocks noChangeShapeType="1"/>
            </p:cNvSpPr>
            <p:nvPr/>
          </p:nvSpPr>
          <p:spPr bwMode="auto">
            <a:xfrm>
              <a:off x="26670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2" name="Line 12"/>
            <p:cNvSpPr>
              <a:spLocks noChangeShapeType="1"/>
            </p:cNvSpPr>
            <p:nvPr/>
          </p:nvSpPr>
          <p:spPr bwMode="auto">
            <a:xfrm>
              <a:off x="19050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3" name="Line 13"/>
            <p:cNvSpPr>
              <a:spLocks noChangeShapeType="1"/>
            </p:cNvSpPr>
            <p:nvPr/>
          </p:nvSpPr>
          <p:spPr bwMode="auto">
            <a:xfrm>
              <a:off x="1143000" y="6096000"/>
              <a:ext cx="0" cy="152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4" name="Text Box 14"/>
            <p:cNvSpPr txBox="1">
              <a:spLocks noChangeArrowheads="1"/>
            </p:cNvSpPr>
            <p:nvPr/>
          </p:nvSpPr>
          <p:spPr bwMode="auto">
            <a:xfrm>
              <a:off x="7391400" y="6324600"/>
              <a:ext cx="53975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a:t>2000</a:t>
              </a:r>
              <a:endParaRPr lang="en-GB" sz="2400"/>
            </a:p>
          </p:txBody>
        </p:sp>
        <p:sp>
          <p:nvSpPr>
            <p:cNvPr id="10255" name="Text Box 15"/>
            <p:cNvSpPr txBox="1">
              <a:spLocks noChangeArrowheads="1"/>
            </p:cNvSpPr>
            <p:nvPr/>
          </p:nvSpPr>
          <p:spPr bwMode="auto">
            <a:xfrm>
              <a:off x="5715000" y="6324600"/>
              <a:ext cx="53975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a:t>1990</a:t>
              </a:r>
            </a:p>
          </p:txBody>
        </p:sp>
        <p:sp>
          <p:nvSpPr>
            <p:cNvPr id="10256" name="Text Box 16"/>
            <p:cNvSpPr txBox="1">
              <a:spLocks noChangeArrowheads="1"/>
            </p:cNvSpPr>
            <p:nvPr/>
          </p:nvSpPr>
          <p:spPr bwMode="auto">
            <a:xfrm>
              <a:off x="4022725" y="6324600"/>
              <a:ext cx="53975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dirty="0"/>
                <a:t>1980</a:t>
              </a:r>
              <a:endParaRPr lang="en-GB" sz="2400" dirty="0"/>
            </a:p>
          </p:txBody>
        </p:sp>
        <p:sp>
          <p:nvSpPr>
            <p:cNvPr id="10257" name="Text Box 17"/>
            <p:cNvSpPr txBox="1">
              <a:spLocks noChangeArrowheads="1"/>
            </p:cNvSpPr>
            <p:nvPr/>
          </p:nvSpPr>
          <p:spPr bwMode="auto">
            <a:xfrm>
              <a:off x="2422525" y="6324600"/>
              <a:ext cx="53975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a:t>1970</a:t>
              </a:r>
              <a:endParaRPr lang="en-GB" sz="2400"/>
            </a:p>
          </p:txBody>
        </p:sp>
        <p:sp>
          <p:nvSpPr>
            <p:cNvPr id="10258" name="Text Box 18"/>
            <p:cNvSpPr txBox="1">
              <a:spLocks noChangeArrowheads="1"/>
            </p:cNvSpPr>
            <p:nvPr/>
          </p:nvSpPr>
          <p:spPr bwMode="auto">
            <a:xfrm>
              <a:off x="914400" y="6324600"/>
              <a:ext cx="53975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dirty="0"/>
                <a:t>1960</a:t>
              </a:r>
              <a:endParaRPr lang="en-GB" sz="2400" dirty="0"/>
            </a:p>
          </p:txBody>
        </p:sp>
        <p:sp>
          <p:nvSpPr>
            <p:cNvPr id="10259" name="Text Box 19"/>
            <p:cNvSpPr txBox="1">
              <a:spLocks noChangeArrowheads="1"/>
            </p:cNvSpPr>
            <p:nvPr/>
          </p:nvSpPr>
          <p:spPr bwMode="auto">
            <a:xfrm>
              <a:off x="4022725" y="2708275"/>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endParaRPr lang="en-US" sz="2400"/>
            </a:p>
          </p:txBody>
        </p:sp>
        <p:sp>
          <p:nvSpPr>
            <p:cNvPr id="10260" name="Line 20"/>
            <p:cNvSpPr>
              <a:spLocks noChangeShapeType="1"/>
            </p:cNvSpPr>
            <p:nvPr/>
          </p:nvSpPr>
          <p:spPr bwMode="auto">
            <a:xfrm flipV="1">
              <a:off x="990600" y="2662238"/>
              <a:ext cx="7507288" cy="4762"/>
            </a:xfrm>
            <a:prstGeom prst="line">
              <a:avLst/>
            </a:prstGeom>
            <a:noFill/>
            <a:ln w="57150">
              <a:solidFill>
                <a:srgbClr val="C00000"/>
              </a:solidFill>
              <a:round/>
              <a:headEnd/>
              <a:tailEnd type="triangle" w="lg" len="lg"/>
            </a:ln>
            <a:extLst>
              <a:ext uri="{909E8E84-426E-40DD-AFC4-6F175D3DCCD1}">
                <a14:hiddenFill xmlns:a14="http://schemas.microsoft.com/office/drawing/2010/main" xmlns="">
                  <a:noFill/>
                </a14:hiddenFill>
              </a:ext>
            </a:extLst>
          </p:spPr>
          <p:txBody>
            <a:bodyPr wrap="none" anchor="ctr"/>
            <a:lstStyle/>
            <a:p>
              <a:endParaRPr lang="en-US"/>
            </a:p>
          </p:txBody>
        </p:sp>
        <p:sp>
          <p:nvSpPr>
            <p:cNvPr id="10261" name="Text Box 21"/>
            <p:cNvSpPr txBox="1">
              <a:spLocks noChangeArrowheads="1"/>
            </p:cNvSpPr>
            <p:nvPr/>
          </p:nvSpPr>
          <p:spPr bwMode="auto">
            <a:xfrm>
              <a:off x="838200" y="1752600"/>
              <a:ext cx="7772400" cy="4370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marL="342900" indent="-342900">
                <a:lnSpc>
                  <a:spcPct val="120000"/>
                </a:lnSpc>
                <a:spcBef>
                  <a:spcPct val="20000"/>
                </a:spcBef>
              </a:pPr>
              <a:r>
                <a:rPr lang="en-GB" sz="2000" b="1" dirty="0">
                  <a:solidFill>
                    <a:schemeClr val="accent1">
                      <a:lumMod val="75000"/>
                    </a:schemeClr>
                  </a:solidFill>
                  <a:latin typeface="+mn-lt"/>
                  <a:cs typeface="+mn-cs"/>
                </a:rPr>
                <a:t>UK, Europe &amp; Rest of World [excl. USA]</a:t>
              </a:r>
            </a:p>
          </p:txBody>
        </p:sp>
        <p:sp>
          <p:nvSpPr>
            <p:cNvPr id="10262" name="Text Box 22"/>
            <p:cNvSpPr txBox="1">
              <a:spLocks noChangeArrowheads="1"/>
            </p:cNvSpPr>
            <p:nvPr/>
          </p:nvSpPr>
          <p:spPr bwMode="auto">
            <a:xfrm>
              <a:off x="2057400" y="3124200"/>
              <a:ext cx="13081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a:t>North Sea Oil</a:t>
              </a:r>
              <a:endParaRPr lang="en-GB" sz="2400"/>
            </a:p>
          </p:txBody>
        </p:sp>
        <p:sp>
          <p:nvSpPr>
            <p:cNvPr id="10263" name="Text Box 23"/>
            <p:cNvSpPr txBox="1">
              <a:spLocks noChangeArrowheads="1"/>
            </p:cNvSpPr>
            <p:nvPr/>
          </p:nvSpPr>
          <p:spPr bwMode="auto">
            <a:xfrm>
              <a:off x="3717925" y="3124200"/>
              <a:ext cx="1406525" cy="51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a:t>Minerals</a:t>
              </a:r>
            </a:p>
            <a:p>
              <a:r>
                <a:rPr lang="en-GB" sz="1400"/>
                <a:t>Nat. Resources</a:t>
              </a:r>
            </a:p>
          </p:txBody>
        </p:sp>
        <p:sp>
          <p:nvSpPr>
            <p:cNvPr id="10264" name="Text Box 24"/>
            <p:cNvSpPr txBox="1">
              <a:spLocks noChangeArrowheads="1"/>
            </p:cNvSpPr>
            <p:nvPr/>
          </p:nvSpPr>
          <p:spPr bwMode="auto">
            <a:xfrm>
              <a:off x="5181600" y="3124200"/>
              <a:ext cx="259080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algn="ctr"/>
              <a:r>
                <a:rPr lang="en-GB" sz="1400"/>
                <a:t>Power &amp; Telecoms</a:t>
              </a:r>
            </a:p>
            <a:p>
              <a:pPr algn="ctr"/>
              <a:r>
                <a:rPr lang="en-GB" sz="1400"/>
                <a:t>- - - - - Infrastructure - - - - -</a:t>
              </a:r>
              <a:endParaRPr lang="en-GB" sz="1400">
                <a:latin typeface="Arial" charset="0"/>
              </a:endParaRPr>
            </a:p>
            <a:p>
              <a:pPr algn="ctr"/>
              <a:endParaRPr lang="en-GB" sz="1400">
                <a:latin typeface="Arial" charset="0"/>
              </a:endParaRPr>
            </a:p>
          </p:txBody>
        </p:sp>
        <p:sp>
          <p:nvSpPr>
            <p:cNvPr id="10265" name="Text Box 25"/>
            <p:cNvSpPr txBox="1">
              <a:spLocks noChangeArrowheads="1"/>
            </p:cNvSpPr>
            <p:nvPr/>
          </p:nvSpPr>
          <p:spPr bwMode="auto">
            <a:xfrm>
              <a:off x="4267200" y="3581400"/>
              <a:ext cx="19685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a:latin typeface="Arial" charset="0"/>
                </a:rPr>
                <a:t> </a:t>
              </a:r>
            </a:p>
          </p:txBody>
        </p:sp>
        <p:sp>
          <p:nvSpPr>
            <p:cNvPr id="10266" name="Text Box 26"/>
            <p:cNvSpPr txBox="1">
              <a:spLocks noChangeArrowheads="1"/>
            </p:cNvSpPr>
            <p:nvPr/>
          </p:nvSpPr>
          <p:spPr bwMode="auto">
            <a:xfrm>
              <a:off x="6494463" y="3598863"/>
              <a:ext cx="71437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b="1"/>
                <a:t>“PFI”</a:t>
              </a:r>
              <a:endParaRPr lang="en-GB" sz="1400"/>
            </a:p>
          </p:txBody>
        </p:sp>
        <p:sp>
          <p:nvSpPr>
            <p:cNvPr id="10267" name="Text Box 27"/>
            <p:cNvSpPr txBox="1">
              <a:spLocks noChangeArrowheads="1"/>
            </p:cNvSpPr>
            <p:nvPr/>
          </p:nvSpPr>
          <p:spPr bwMode="auto">
            <a:xfrm>
              <a:off x="7529513" y="3598863"/>
              <a:ext cx="85407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b="1"/>
                <a:t>“PPP”</a:t>
              </a:r>
              <a:endParaRPr lang="en-GB" sz="1400"/>
            </a:p>
          </p:txBody>
        </p:sp>
        <p:sp>
          <p:nvSpPr>
            <p:cNvPr id="10268" name="Text Box 28"/>
            <p:cNvSpPr txBox="1">
              <a:spLocks noChangeArrowheads="1"/>
            </p:cNvSpPr>
            <p:nvPr/>
          </p:nvSpPr>
          <p:spPr bwMode="auto">
            <a:xfrm>
              <a:off x="914400" y="3962400"/>
              <a:ext cx="360045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2000" b="1" dirty="0">
                  <a:solidFill>
                    <a:schemeClr val="accent1">
                      <a:lumMod val="75000"/>
                    </a:schemeClr>
                  </a:solidFill>
                  <a:latin typeface="+mn-lt"/>
                  <a:cs typeface="+mn-cs"/>
                </a:rPr>
                <a:t>U.S.A. &amp; Canada</a:t>
              </a:r>
            </a:p>
          </p:txBody>
        </p:sp>
        <p:sp>
          <p:nvSpPr>
            <p:cNvPr id="10269" name="Text Box 29"/>
            <p:cNvSpPr txBox="1">
              <a:spLocks noChangeArrowheads="1"/>
            </p:cNvSpPr>
            <p:nvPr/>
          </p:nvSpPr>
          <p:spPr bwMode="auto">
            <a:xfrm>
              <a:off x="838200" y="2819400"/>
              <a:ext cx="16637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i="1" dirty="0"/>
                <a:t>Govt. &amp; Corp. </a:t>
              </a:r>
              <a:r>
                <a:rPr lang="en-GB" sz="1400" i="1" dirty="0" err="1"/>
                <a:t>Gtees</a:t>
              </a:r>
              <a:endParaRPr lang="en-GB" sz="1400" dirty="0">
                <a:latin typeface="Arial" charset="0"/>
              </a:endParaRPr>
            </a:p>
          </p:txBody>
        </p:sp>
        <p:sp>
          <p:nvSpPr>
            <p:cNvPr id="10270" name="Text Box 30"/>
            <p:cNvSpPr txBox="1">
              <a:spLocks noChangeArrowheads="1"/>
            </p:cNvSpPr>
            <p:nvPr/>
          </p:nvSpPr>
          <p:spPr bwMode="auto">
            <a:xfrm>
              <a:off x="914400" y="4887913"/>
              <a:ext cx="1447800" cy="51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i="1"/>
                <a:t>Municipalities</a:t>
              </a:r>
            </a:p>
            <a:p>
              <a:r>
                <a:rPr lang="en-GB" sz="1400" i="1"/>
                <a:t>Govt. Agencies</a:t>
              </a:r>
              <a:endParaRPr lang="en-GB" sz="1400"/>
            </a:p>
          </p:txBody>
        </p:sp>
        <p:sp>
          <p:nvSpPr>
            <p:cNvPr id="10271" name="Text Box 31"/>
            <p:cNvSpPr txBox="1">
              <a:spLocks noChangeArrowheads="1"/>
            </p:cNvSpPr>
            <p:nvPr/>
          </p:nvSpPr>
          <p:spPr bwMode="auto">
            <a:xfrm>
              <a:off x="990600" y="4343400"/>
              <a:ext cx="6240463"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a:latin typeface="Arial" charset="0"/>
                </a:rPr>
                <a:t> </a:t>
              </a:r>
              <a:r>
                <a:rPr lang="en-GB" sz="1400"/>
                <a:t>- - - - - - - - - - - - - - - - - - </a:t>
              </a:r>
              <a:r>
                <a:rPr lang="en-GB" sz="1400" i="1"/>
                <a:t>Industrial Revenue Bonds</a:t>
              </a:r>
              <a:r>
                <a:rPr lang="en-GB" sz="1400"/>
                <a:t> - - - -- - - - - </a:t>
              </a:r>
              <a:r>
                <a:rPr lang="en-GB" sz="1400" i="1"/>
                <a:t>Comm. Bk. Loans</a:t>
              </a:r>
              <a:r>
                <a:rPr lang="en-GB" sz="1400"/>
                <a:t>--</a:t>
              </a:r>
            </a:p>
          </p:txBody>
        </p:sp>
        <p:sp>
          <p:nvSpPr>
            <p:cNvPr id="10272" name="Text Box 32"/>
            <p:cNvSpPr txBox="1">
              <a:spLocks noChangeArrowheads="1"/>
            </p:cNvSpPr>
            <p:nvPr/>
          </p:nvSpPr>
          <p:spPr bwMode="auto">
            <a:xfrm>
              <a:off x="3032125" y="2373313"/>
              <a:ext cx="4648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i="1"/>
                <a:t>Cash-Flow / Bank, ECA &amp; IFI Loans  - - - - - - - - Bond Issues </a:t>
              </a:r>
            </a:p>
          </p:txBody>
        </p:sp>
        <p:sp>
          <p:nvSpPr>
            <p:cNvPr id="10273" name="Text Box 33"/>
            <p:cNvSpPr txBox="1">
              <a:spLocks noChangeArrowheads="1"/>
            </p:cNvSpPr>
            <p:nvPr/>
          </p:nvSpPr>
          <p:spPr bwMode="auto">
            <a:xfrm>
              <a:off x="2117725" y="5486400"/>
              <a:ext cx="547528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dirty="0"/>
                <a:t>Turnpikes; Power; Oil/gas Pipelines; Airports, Water- - -  - - - - - - - -</a:t>
              </a:r>
            </a:p>
          </p:txBody>
        </p:sp>
        <p:sp>
          <p:nvSpPr>
            <p:cNvPr id="10274" name="Text Box 34"/>
            <p:cNvSpPr txBox="1">
              <a:spLocks noChangeArrowheads="1"/>
            </p:cNvSpPr>
            <p:nvPr/>
          </p:nvSpPr>
          <p:spPr bwMode="auto">
            <a:xfrm>
              <a:off x="2727325" y="2830513"/>
              <a:ext cx="523398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i="1"/>
                <a:t>Private Co.s - - - - - - - - - Privatisations</a:t>
              </a:r>
              <a:r>
                <a:rPr lang="en-GB" sz="1400"/>
                <a:t> - - - - - - -</a:t>
              </a:r>
              <a:r>
                <a:rPr lang="en-GB" sz="1400" i="1"/>
                <a:t>Services -</a:t>
              </a:r>
              <a:r>
                <a:rPr lang="en-GB" sz="1400"/>
                <a:t> - - - - - - - </a:t>
              </a:r>
            </a:p>
          </p:txBody>
        </p:sp>
        <p:sp>
          <p:nvSpPr>
            <p:cNvPr id="10275" name="Text Box 35"/>
            <p:cNvSpPr txBox="1">
              <a:spLocks noChangeArrowheads="1"/>
            </p:cNvSpPr>
            <p:nvPr/>
          </p:nvSpPr>
          <p:spPr bwMode="auto">
            <a:xfrm>
              <a:off x="2727325" y="4887913"/>
              <a:ext cx="5105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i="1"/>
                <a:t>Private Corporations, PIC’s</a:t>
              </a:r>
              <a:r>
                <a:rPr lang="en-GB" sz="1400"/>
                <a:t> - - - - - - - - - - - - - - - - - - - - - - - - - - - -</a:t>
              </a:r>
              <a:endParaRPr lang="en-GB" sz="1400">
                <a:latin typeface="Arial" charset="0"/>
              </a:endParaRPr>
            </a:p>
          </p:txBody>
        </p:sp>
        <p:sp>
          <p:nvSpPr>
            <p:cNvPr id="10278" name="Line 40"/>
            <p:cNvSpPr>
              <a:spLocks noChangeShapeType="1"/>
            </p:cNvSpPr>
            <p:nvPr/>
          </p:nvSpPr>
          <p:spPr bwMode="auto">
            <a:xfrm>
              <a:off x="8429625" y="6118225"/>
              <a:ext cx="0" cy="1444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79" name="Text Box 41"/>
            <p:cNvSpPr txBox="1">
              <a:spLocks noChangeArrowheads="1"/>
            </p:cNvSpPr>
            <p:nvPr/>
          </p:nvSpPr>
          <p:spPr bwMode="auto">
            <a:xfrm>
              <a:off x="7512050" y="5489575"/>
              <a:ext cx="1762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endParaRPr lang="en-US" sz="2400">
                <a:latin typeface="Arial" charset="0"/>
              </a:endParaRPr>
            </a:p>
          </p:txBody>
        </p:sp>
        <p:sp>
          <p:nvSpPr>
            <p:cNvPr id="10280" name="Text Box 42"/>
            <p:cNvSpPr txBox="1">
              <a:spLocks noChangeArrowheads="1"/>
            </p:cNvSpPr>
            <p:nvPr/>
          </p:nvSpPr>
          <p:spPr bwMode="auto">
            <a:xfrm>
              <a:off x="7529513" y="5470525"/>
              <a:ext cx="85407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r>
                <a:rPr lang="en-GB" sz="1400" b="1"/>
                <a:t>[“PPP”]</a:t>
              </a:r>
              <a:endParaRPr lang="en-GB" sz="1400"/>
            </a:p>
          </p:txBody>
        </p:sp>
      </p:grpSp>
      <p:sp>
        <p:nvSpPr>
          <p:cNvPr id="42" name="Footer Placeholder 7"/>
          <p:cNvSpPr txBox="1">
            <a:spLocks/>
          </p:cNvSpPr>
          <p:nvPr/>
        </p:nvSpPr>
        <p:spPr bwMode="auto">
          <a:xfrm>
            <a:off x="0" y="6571630"/>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extLst>
      <p:ext uri="{BB962C8B-B14F-4D97-AF65-F5344CB8AC3E}">
        <p14:creationId xmlns:p14="http://schemas.microsoft.com/office/powerpoint/2010/main" xmlns="" val="2537212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1" name="Rectangle 1027"/>
          <p:cNvSpPr>
            <a:spLocks noGrp="1" noChangeArrowheads="1"/>
          </p:cNvSpPr>
          <p:nvPr>
            <p:ph type="body" sz="half" idx="1"/>
          </p:nvPr>
        </p:nvSpPr>
        <p:spPr>
          <a:xfrm>
            <a:off x="228600" y="914400"/>
            <a:ext cx="8686800" cy="5029200"/>
          </a:xfrm>
        </p:spPr>
        <p:txBody>
          <a:bodyPr/>
          <a:lstStyle/>
          <a:p>
            <a:pPr>
              <a:lnSpc>
                <a:spcPct val="140000"/>
              </a:lnSpc>
              <a:buClr>
                <a:srgbClr val="C00000"/>
              </a:buClr>
              <a:buFont typeface="Wingdings" pitchFamily="2" charset="2"/>
              <a:buChar char="q"/>
            </a:pPr>
            <a:endParaRPr lang="en-US" sz="2000" b="1" dirty="0">
              <a:solidFill>
                <a:srgbClr val="336699"/>
              </a:solidFill>
            </a:endParaRPr>
          </a:p>
          <a:p>
            <a:pPr>
              <a:lnSpc>
                <a:spcPct val="140000"/>
              </a:lnSpc>
              <a:buClr>
                <a:srgbClr val="C00000"/>
              </a:buClr>
              <a:buFont typeface="Wingdings" pitchFamily="2" charset="2"/>
              <a:buChar char="q"/>
            </a:pPr>
            <a:r>
              <a:rPr lang="en-US" sz="1800" dirty="0">
                <a:solidFill>
                  <a:schemeClr val="tx1"/>
                </a:solidFill>
              </a:rPr>
              <a:t>“Large” is a relative term, i.e. relative to the </a:t>
            </a:r>
            <a:r>
              <a:rPr sz="1800" smtClean="0">
                <a:solidFill>
                  <a:schemeClr val="tx1"/>
                </a:solidFill>
              </a:rPr>
              <a:t>stakeholders</a:t>
            </a:r>
            <a:r>
              <a:rPr lang="en-US" sz="1800" dirty="0" smtClean="0">
                <a:solidFill>
                  <a:schemeClr val="tx1"/>
                </a:solidFill>
              </a:rPr>
              <a:t> </a:t>
            </a:r>
            <a:r>
              <a:rPr lang="en-US" sz="1800" dirty="0">
                <a:solidFill>
                  <a:schemeClr val="tx1"/>
                </a:solidFill>
              </a:rPr>
              <a:t>capabilities.</a:t>
            </a:r>
          </a:p>
          <a:p>
            <a:pPr>
              <a:lnSpc>
                <a:spcPct val="140000"/>
              </a:lnSpc>
              <a:buClr>
                <a:srgbClr val="C00000"/>
              </a:buClr>
              <a:buFont typeface="Wingdings" pitchFamily="2" charset="2"/>
              <a:buChar char="q"/>
            </a:pPr>
            <a:r>
              <a:rPr lang="en-US" sz="1800" dirty="0">
                <a:solidFill>
                  <a:schemeClr val="tx1"/>
                </a:solidFill>
              </a:rPr>
              <a:t>Several methods available for funding that range from </a:t>
            </a:r>
            <a:r>
              <a:rPr lang="en-US" sz="1800" b="1" i="1" dirty="0">
                <a:solidFill>
                  <a:schemeClr val="tx1"/>
                </a:solidFill>
              </a:rPr>
              <a:t>complete recourse</a:t>
            </a:r>
            <a:r>
              <a:rPr lang="en-US" sz="1800" dirty="0">
                <a:solidFill>
                  <a:schemeClr val="tx1"/>
                </a:solidFill>
              </a:rPr>
              <a:t> to the sponsor’s existing assets and </a:t>
            </a:r>
            <a:r>
              <a:rPr lang="en-US" sz="1800" dirty="0" smtClean="0">
                <a:solidFill>
                  <a:schemeClr val="tx1"/>
                </a:solidFill>
              </a:rPr>
              <a:t>cash flows </a:t>
            </a:r>
            <a:r>
              <a:rPr lang="en-US" sz="1800" dirty="0">
                <a:solidFill>
                  <a:schemeClr val="tx1"/>
                </a:solidFill>
              </a:rPr>
              <a:t>to </a:t>
            </a:r>
            <a:r>
              <a:rPr lang="en-US" sz="1800" b="1" i="1" dirty="0">
                <a:solidFill>
                  <a:schemeClr val="tx1"/>
                </a:solidFill>
              </a:rPr>
              <a:t>non-recourse project finance</a:t>
            </a:r>
            <a:endParaRPr lang="en-US" sz="2000" b="1" i="1" dirty="0">
              <a:solidFill>
                <a:schemeClr val="tx1"/>
              </a:solidFill>
            </a:endParaRPr>
          </a:p>
        </p:txBody>
      </p:sp>
      <p:sp>
        <p:nvSpPr>
          <p:cNvPr id="360462" name="Rectangle 1038"/>
          <p:cNvSpPr>
            <a:spLocks noGrp="1" noChangeArrowheads="1"/>
          </p:cNvSpPr>
          <p:nvPr>
            <p:ph type="title"/>
          </p:nvPr>
        </p:nvSpPr>
        <p:spPr>
          <a:xfrm>
            <a:off x="228600" y="533400"/>
            <a:ext cx="8458200" cy="533400"/>
          </a:xfrm>
          <a:noFill/>
          <a:ln/>
        </p:spPr>
        <p:txBody>
          <a:bodyPr/>
          <a:lstStyle/>
          <a:p>
            <a:pPr eaLnBrk="1" fontAlgn="auto" hangingPunct="1">
              <a:spcAft>
                <a:spcPts val="0"/>
              </a:spcAft>
              <a:defRPr/>
            </a:pPr>
            <a:r>
              <a:rPr lang="en-US" sz="3600" dirty="0" smtClean="0"/>
              <a:t>Financing Large Projects - Introduction</a:t>
            </a:r>
          </a:p>
        </p:txBody>
      </p:sp>
      <p:sp>
        <p:nvSpPr>
          <p:cNvPr id="360466" name="AutoShape 1042"/>
          <p:cNvSpPr>
            <a:spLocks noChangeArrowheads="1"/>
          </p:cNvSpPr>
          <p:nvPr/>
        </p:nvSpPr>
        <p:spPr bwMode="auto">
          <a:xfrm>
            <a:off x="446088" y="2949575"/>
            <a:ext cx="8102600" cy="971550"/>
          </a:xfrm>
          <a:prstGeom prst="leftRightArrow">
            <a:avLst>
              <a:gd name="adj1" fmla="val 40194"/>
              <a:gd name="adj2" fmla="val 57298"/>
            </a:avLst>
          </a:prstGeom>
          <a:gradFill rotWithShape="0">
            <a:gsLst>
              <a:gs pos="0">
                <a:srgbClr val="000066"/>
              </a:gs>
              <a:gs pos="100000">
                <a:srgbClr val="0099FF"/>
              </a:gs>
            </a:gsLst>
            <a:lin ang="0" scaled="1"/>
          </a:gradFill>
          <a:ln w="9525">
            <a:solidFill>
              <a:schemeClr val="tx1"/>
            </a:solidFill>
            <a:miter lim="800000"/>
            <a:headEnd/>
            <a:tailEnd/>
          </a:ln>
          <a:effectLst/>
        </p:spPr>
        <p:txBody>
          <a:bodyPr wrap="none" anchor="ctr"/>
          <a:lstStyle/>
          <a:p>
            <a:r>
              <a:rPr lang="en-US" sz="1800" b="1" dirty="0">
                <a:solidFill>
                  <a:schemeClr val="bg1"/>
                </a:solidFill>
                <a:effectLst>
                  <a:outerShdw blurRad="38100" dist="38100" dir="2700000" algn="tl">
                    <a:srgbClr val="000000"/>
                  </a:outerShdw>
                </a:effectLst>
                <a:latin typeface="Palatino Linotype" pitchFamily="18" charset="0"/>
              </a:rPr>
              <a:t>Full Recourse                                                                          Non-Recourse</a:t>
            </a:r>
          </a:p>
        </p:txBody>
      </p:sp>
      <p:sp>
        <p:nvSpPr>
          <p:cNvPr id="360467" name="Text Box 1043"/>
          <p:cNvSpPr txBox="1">
            <a:spLocks noChangeArrowheads="1"/>
          </p:cNvSpPr>
          <p:nvPr/>
        </p:nvSpPr>
        <p:spPr bwMode="auto">
          <a:xfrm>
            <a:off x="990600" y="4664075"/>
            <a:ext cx="2286000" cy="1138773"/>
          </a:xfrm>
          <a:prstGeom prst="rect">
            <a:avLst/>
          </a:prstGeom>
          <a:noFill/>
          <a:ln w="9525">
            <a:noFill/>
            <a:miter lim="800000"/>
            <a:headEnd/>
            <a:tailEnd/>
          </a:ln>
          <a:effectLst/>
        </p:spPr>
        <p:txBody>
          <a:bodyPr>
            <a:spAutoFit/>
          </a:bodyPr>
          <a:lstStyle/>
          <a:p>
            <a:r>
              <a:rPr lang="en-US" sz="1700" b="1" dirty="0">
                <a:solidFill>
                  <a:srgbClr val="000066"/>
                </a:solidFill>
                <a:effectLst>
                  <a:outerShdw blurRad="38100" dist="38100" dir="2700000" algn="tl">
                    <a:srgbClr val="C0C0C0"/>
                  </a:outerShdw>
                </a:effectLst>
                <a:latin typeface="+mj-lt"/>
              </a:rPr>
              <a:t>Corporate Credit</a:t>
            </a:r>
          </a:p>
          <a:p>
            <a:pPr>
              <a:buFontTx/>
              <a:buChar char="•"/>
            </a:pPr>
            <a:r>
              <a:rPr lang="en-US" sz="1700" dirty="0">
                <a:solidFill>
                  <a:srgbClr val="000066"/>
                </a:solidFill>
                <a:effectLst>
                  <a:outerShdw blurRad="38100" dist="38100" dir="2700000" algn="tl">
                    <a:srgbClr val="C0C0C0"/>
                  </a:outerShdw>
                </a:effectLst>
                <a:latin typeface="+mj-lt"/>
              </a:rPr>
              <a:t>Low risk</a:t>
            </a:r>
          </a:p>
          <a:p>
            <a:pPr>
              <a:buFontTx/>
              <a:buChar char="•"/>
            </a:pPr>
            <a:r>
              <a:rPr lang="en-US" sz="1700" dirty="0">
                <a:solidFill>
                  <a:srgbClr val="000066"/>
                </a:solidFill>
                <a:effectLst>
                  <a:outerShdw blurRad="38100" dist="38100" dir="2700000" algn="tl">
                    <a:srgbClr val="C0C0C0"/>
                  </a:outerShdw>
                </a:effectLst>
                <a:latin typeface="+mj-lt"/>
              </a:rPr>
              <a:t>Simple contractual framework</a:t>
            </a:r>
          </a:p>
        </p:txBody>
      </p:sp>
      <p:sp>
        <p:nvSpPr>
          <p:cNvPr id="360468" name="Text Box 1044"/>
          <p:cNvSpPr txBox="1">
            <a:spLocks noChangeArrowheads="1"/>
          </p:cNvSpPr>
          <p:nvPr/>
        </p:nvSpPr>
        <p:spPr bwMode="auto">
          <a:xfrm>
            <a:off x="3560763" y="4097338"/>
            <a:ext cx="2166042" cy="1138773"/>
          </a:xfrm>
          <a:prstGeom prst="rect">
            <a:avLst/>
          </a:prstGeom>
          <a:noFill/>
          <a:ln w="9525">
            <a:noFill/>
            <a:miter lim="800000"/>
            <a:headEnd/>
            <a:tailEnd/>
          </a:ln>
          <a:effectLst/>
        </p:spPr>
        <p:txBody>
          <a:bodyPr wrap="none">
            <a:spAutoFit/>
          </a:bodyPr>
          <a:lstStyle/>
          <a:p>
            <a:r>
              <a:rPr lang="en-US" sz="1700" b="1" dirty="0">
                <a:solidFill>
                  <a:srgbClr val="000066"/>
                </a:solidFill>
                <a:effectLst>
                  <a:outerShdw blurRad="38100" dist="38100" dir="2700000" algn="tl">
                    <a:srgbClr val="C0C0C0"/>
                  </a:outerShdw>
                </a:effectLst>
                <a:latin typeface="+mj-lt"/>
              </a:rPr>
              <a:t>Structured Solutions</a:t>
            </a:r>
          </a:p>
          <a:p>
            <a:pPr>
              <a:buFontTx/>
              <a:buChar char="•"/>
            </a:pPr>
            <a:r>
              <a:rPr lang="en-US" sz="1700" dirty="0">
                <a:solidFill>
                  <a:srgbClr val="000066"/>
                </a:solidFill>
                <a:effectLst>
                  <a:outerShdw blurRad="38100" dist="38100" dir="2700000" algn="tl">
                    <a:srgbClr val="C0C0C0"/>
                  </a:outerShdw>
                </a:effectLst>
                <a:latin typeface="+mj-lt"/>
              </a:rPr>
              <a:t>Limited recourse</a:t>
            </a:r>
          </a:p>
          <a:p>
            <a:pPr>
              <a:buFontTx/>
              <a:buChar char="•"/>
            </a:pPr>
            <a:r>
              <a:rPr lang="en-US" sz="1700" dirty="0">
                <a:solidFill>
                  <a:srgbClr val="000066"/>
                </a:solidFill>
                <a:effectLst>
                  <a:outerShdw blurRad="38100" dist="38100" dir="2700000" algn="tl">
                    <a:srgbClr val="C0C0C0"/>
                  </a:outerShdw>
                </a:effectLst>
                <a:latin typeface="+mj-lt"/>
              </a:rPr>
              <a:t>Higher risk</a:t>
            </a:r>
          </a:p>
          <a:p>
            <a:pPr>
              <a:buFontTx/>
              <a:buChar char="•"/>
            </a:pPr>
            <a:r>
              <a:rPr lang="en-US" sz="1700" dirty="0">
                <a:solidFill>
                  <a:srgbClr val="000066"/>
                </a:solidFill>
                <a:effectLst>
                  <a:outerShdw blurRad="38100" dist="38100" dir="2700000" algn="tl">
                    <a:srgbClr val="C0C0C0"/>
                  </a:outerShdw>
                </a:effectLst>
                <a:latin typeface="+mj-lt"/>
              </a:rPr>
              <a:t>Increased complexity</a:t>
            </a:r>
          </a:p>
        </p:txBody>
      </p:sp>
      <p:sp>
        <p:nvSpPr>
          <p:cNvPr id="360469" name="Text Box 1045"/>
          <p:cNvSpPr txBox="1">
            <a:spLocks noChangeArrowheads="1"/>
          </p:cNvSpPr>
          <p:nvPr/>
        </p:nvSpPr>
        <p:spPr bwMode="auto">
          <a:xfrm>
            <a:off x="6172200" y="4718050"/>
            <a:ext cx="2014538" cy="877163"/>
          </a:xfrm>
          <a:prstGeom prst="rect">
            <a:avLst/>
          </a:prstGeom>
          <a:noFill/>
          <a:ln w="9525">
            <a:noFill/>
            <a:miter lim="800000"/>
            <a:headEnd/>
            <a:tailEnd/>
          </a:ln>
          <a:effectLst/>
        </p:spPr>
        <p:txBody>
          <a:bodyPr>
            <a:spAutoFit/>
          </a:bodyPr>
          <a:lstStyle/>
          <a:p>
            <a:r>
              <a:rPr lang="en-US" sz="1700" b="1" dirty="0">
                <a:solidFill>
                  <a:srgbClr val="000066"/>
                </a:solidFill>
                <a:effectLst>
                  <a:outerShdw blurRad="38100" dist="38100" dir="2700000" algn="tl">
                    <a:srgbClr val="C0C0C0"/>
                  </a:outerShdw>
                </a:effectLst>
                <a:latin typeface="+mj-lt"/>
              </a:rPr>
              <a:t>Project Finance</a:t>
            </a:r>
          </a:p>
          <a:p>
            <a:pPr>
              <a:buFontTx/>
              <a:buChar char="•"/>
            </a:pPr>
            <a:r>
              <a:rPr lang="en-US" sz="1700" dirty="0">
                <a:solidFill>
                  <a:srgbClr val="000066"/>
                </a:solidFill>
                <a:effectLst>
                  <a:outerShdw blurRad="38100" dist="38100" dir="2700000" algn="tl">
                    <a:srgbClr val="C0C0C0"/>
                  </a:outerShdw>
                </a:effectLst>
                <a:latin typeface="+mj-lt"/>
              </a:rPr>
              <a:t>High risk</a:t>
            </a:r>
          </a:p>
          <a:p>
            <a:pPr>
              <a:buFontTx/>
              <a:buChar char="•"/>
            </a:pPr>
            <a:r>
              <a:rPr lang="en-US" sz="1700" dirty="0">
                <a:solidFill>
                  <a:srgbClr val="000066"/>
                </a:solidFill>
                <a:effectLst>
                  <a:outerShdw blurRad="38100" dist="38100" dir="2700000" algn="tl">
                    <a:srgbClr val="C0C0C0"/>
                  </a:outerShdw>
                </a:effectLst>
                <a:latin typeface="+mj-lt"/>
              </a:rPr>
              <a:t>High complexity</a:t>
            </a:r>
          </a:p>
        </p:txBody>
      </p:sp>
      <p:sp>
        <p:nvSpPr>
          <p:cNvPr id="360470" name="Line 1046"/>
          <p:cNvSpPr>
            <a:spLocks noChangeShapeType="1"/>
          </p:cNvSpPr>
          <p:nvPr/>
        </p:nvSpPr>
        <p:spPr bwMode="auto">
          <a:xfrm flipV="1">
            <a:off x="2043113" y="3635375"/>
            <a:ext cx="0" cy="981075"/>
          </a:xfrm>
          <a:prstGeom prst="line">
            <a:avLst/>
          </a:prstGeom>
          <a:noFill/>
          <a:ln w="9525">
            <a:solidFill>
              <a:schemeClr val="tx1"/>
            </a:solidFill>
            <a:round/>
            <a:headEnd/>
            <a:tailEnd/>
          </a:ln>
          <a:effectLst/>
        </p:spPr>
        <p:txBody>
          <a:bodyPr/>
          <a:lstStyle/>
          <a:p>
            <a:endParaRPr lang="en-US"/>
          </a:p>
        </p:txBody>
      </p:sp>
      <p:sp>
        <p:nvSpPr>
          <p:cNvPr id="360471" name="Line 1047"/>
          <p:cNvSpPr>
            <a:spLocks noChangeShapeType="1"/>
          </p:cNvSpPr>
          <p:nvPr/>
        </p:nvSpPr>
        <p:spPr bwMode="auto">
          <a:xfrm flipV="1">
            <a:off x="4724400" y="3635375"/>
            <a:ext cx="0" cy="400050"/>
          </a:xfrm>
          <a:prstGeom prst="line">
            <a:avLst/>
          </a:prstGeom>
          <a:noFill/>
          <a:ln w="9525">
            <a:solidFill>
              <a:schemeClr val="tx1"/>
            </a:solidFill>
            <a:round/>
            <a:headEnd/>
            <a:tailEnd/>
          </a:ln>
          <a:effectLst/>
        </p:spPr>
        <p:txBody>
          <a:bodyPr/>
          <a:lstStyle/>
          <a:p>
            <a:endParaRPr lang="en-US"/>
          </a:p>
        </p:txBody>
      </p:sp>
      <p:sp>
        <p:nvSpPr>
          <p:cNvPr id="360472" name="Line 1048"/>
          <p:cNvSpPr>
            <a:spLocks noChangeShapeType="1"/>
          </p:cNvSpPr>
          <p:nvPr/>
        </p:nvSpPr>
        <p:spPr bwMode="auto">
          <a:xfrm flipV="1">
            <a:off x="7391400" y="3635375"/>
            <a:ext cx="0" cy="1028700"/>
          </a:xfrm>
          <a:prstGeom prst="line">
            <a:avLst/>
          </a:prstGeom>
          <a:noFill/>
          <a:ln w="9525">
            <a:solidFill>
              <a:schemeClr val="tx1"/>
            </a:solidFill>
            <a:round/>
            <a:headEnd/>
            <a:tailEnd/>
          </a:ln>
          <a:effectLst/>
        </p:spPr>
        <p:txBody>
          <a:bodyPr/>
          <a:lstStyle/>
          <a:p>
            <a:endParaRPr lang="en-US"/>
          </a:p>
        </p:txBody>
      </p:sp>
      <p:sp>
        <p:nvSpPr>
          <p:cNvPr id="12"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
        <p:nvSpPr>
          <p:cNvPr id="13" name="Slide Number Placeholder 12"/>
          <p:cNvSpPr>
            <a:spLocks noGrp="1"/>
          </p:cNvSpPr>
          <p:nvPr>
            <p:ph type="sldNum" sz="quarter" idx="10"/>
          </p:nvPr>
        </p:nvSpPr>
        <p:spPr>
          <a:xfrm>
            <a:off x="6786578" y="6310336"/>
            <a:ext cx="2133600" cy="476250"/>
          </a:xfrm>
        </p:spPr>
        <p:txBody>
          <a:bodyPr/>
          <a:lstStyle/>
          <a:p>
            <a:pPr algn="r"/>
            <a:fld id="{FC42796D-F035-4D02-9BBD-9DB7F062DB22}" type="slidenum">
              <a:rPr lang="en-US" sz="1400" smtClean="0"/>
              <a:pPr algn="r"/>
              <a:t>3</a:t>
            </a:fld>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ChangeArrowheads="1"/>
          </p:cNvSpPr>
          <p:nvPr/>
        </p:nvSpPr>
        <p:spPr bwMode="auto">
          <a:xfrm>
            <a:off x="214282" y="1428736"/>
            <a:ext cx="8215370" cy="4572000"/>
          </a:xfrm>
          <a:prstGeom prst="rect">
            <a:avLst/>
          </a:prstGeom>
          <a:noFill/>
          <a:ln w="9525">
            <a:noFill/>
            <a:miter lim="800000"/>
            <a:headEnd/>
            <a:tailEnd/>
          </a:ln>
          <a:effectLst/>
        </p:spPr>
        <p:txBody>
          <a:bodyPr/>
          <a:lstStyle/>
          <a:p>
            <a:pPr marL="342900" indent="-342900" algn="l">
              <a:lnSpc>
                <a:spcPct val="120000"/>
              </a:lnSpc>
              <a:spcBef>
                <a:spcPts val="0"/>
              </a:spcBef>
              <a:buClr>
                <a:srgbClr val="C00000"/>
              </a:buClr>
              <a:buSzPct val="80000"/>
              <a:buFont typeface="Wingdings" pitchFamily="2" charset="2"/>
              <a:buNone/>
            </a:pPr>
            <a:r>
              <a:rPr lang="en-US" altLang="ar-SA" sz="2200" b="1" dirty="0" smtClean="0">
                <a:solidFill>
                  <a:schemeClr val="accent1">
                    <a:lumMod val="75000"/>
                  </a:schemeClr>
                </a:solidFill>
                <a:latin typeface="+mn-lt"/>
              </a:rPr>
              <a:t>The choice of method depends upon:</a:t>
            </a:r>
          </a:p>
          <a:p>
            <a:pPr marL="342900" indent="-342900" algn="l">
              <a:lnSpc>
                <a:spcPct val="120000"/>
              </a:lnSpc>
              <a:spcBef>
                <a:spcPct val="20000"/>
              </a:spcBef>
              <a:buClr>
                <a:srgbClr val="C00000"/>
              </a:buClr>
              <a:buSzPct val="80000"/>
              <a:buFont typeface="Wingdings" pitchFamily="2" charset="2"/>
              <a:buChar char="q"/>
            </a:pPr>
            <a:r>
              <a:rPr lang="en-US" sz="2000" dirty="0" smtClean="0">
                <a:latin typeface="+mj-lt"/>
              </a:rPr>
              <a:t>Relative Size </a:t>
            </a:r>
          </a:p>
          <a:p>
            <a:pPr marL="342900" indent="-342900" algn="l">
              <a:lnSpc>
                <a:spcPct val="120000"/>
              </a:lnSpc>
              <a:spcBef>
                <a:spcPct val="20000"/>
              </a:spcBef>
              <a:buClr>
                <a:srgbClr val="C00000"/>
              </a:buClr>
              <a:buSzPct val="80000"/>
              <a:buFont typeface="Wingdings" pitchFamily="2" charset="2"/>
              <a:buChar char="q"/>
            </a:pPr>
            <a:r>
              <a:rPr lang="en-US" sz="2000" dirty="0" smtClean="0">
                <a:latin typeface="+mj-lt"/>
              </a:rPr>
              <a:t>Quality of Stakeholders </a:t>
            </a:r>
          </a:p>
          <a:p>
            <a:pPr marL="800100" lvl="1" indent="-342900">
              <a:lnSpc>
                <a:spcPct val="120000"/>
              </a:lnSpc>
              <a:spcBef>
                <a:spcPct val="20000"/>
              </a:spcBef>
              <a:buClr>
                <a:srgbClr val="C00000"/>
              </a:buClr>
              <a:buSzPct val="80000"/>
              <a:buFont typeface="Wingdings" pitchFamily="2" charset="2"/>
              <a:buChar char="q"/>
            </a:pPr>
            <a:r>
              <a:rPr lang="en-US" sz="1900" dirty="0" smtClean="0">
                <a:latin typeface="+mj-lt"/>
              </a:rPr>
              <a:t>Sponsors </a:t>
            </a:r>
          </a:p>
          <a:p>
            <a:pPr marL="800100" lvl="1" indent="-342900">
              <a:lnSpc>
                <a:spcPct val="120000"/>
              </a:lnSpc>
              <a:spcBef>
                <a:spcPct val="20000"/>
              </a:spcBef>
              <a:buClr>
                <a:srgbClr val="C00000"/>
              </a:buClr>
              <a:buSzPct val="80000"/>
              <a:buFont typeface="Wingdings" pitchFamily="2" charset="2"/>
              <a:buChar char="q"/>
            </a:pPr>
            <a:r>
              <a:rPr lang="en-US" sz="1900" dirty="0" smtClean="0">
                <a:latin typeface="+mj-lt"/>
              </a:rPr>
              <a:t>Suppliers </a:t>
            </a:r>
          </a:p>
          <a:p>
            <a:pPr marL="800100" lvl="1" indent="-342900">
              <a:lnSpc>
                <a:spcPct val="120000"/>
              </a:lnSpc>
              <a:spcBef>
                <a:spcPct val="20000"/>
              </a:spcBef>
              <a:buClr>
                <a:srgbClr val="C00000"/>
              </a:buClr>
              <a:buSzPct val="80000"/>
              <a:buFont typeface="Wingdings" pitchFamily="2" charset="2"/>
              <a:buChar char="q"/>
            </a:pPr>
            <a:r>
              <a:rPr lang="en-US" sz="1900" dirty="0" smtClean="0">
                <a:latin typeface="+mj-lt"/>
              </a:rPr>
              <a:t>Financiers </a:t>
            </a:r>
          </a:p>
          <a:p>
            <a:pPr marL="800100" lvl="1" indent="-342900">
              <a:lnSpc>
                <a:spcPct val="120000"/>
              </a:lnSpc>
              <a:spcBef>
                <a:spcPct val="20000"/>
              </a:spcBef>
              <a:buClr>
                <a:srgbClr val="C00000"/>
              </a:buClr>
              <a:buSzPct val="80000"/>
              <a:buFont typeface="Wingdings" pitchFamily="2" charset="2"/>
              <a:buChar char="q"/>
            </a:pPr>
            <a:r>
              <a:rPr lang="en-US" sz="1900" dirty="0" smtClean="0">
                <a:latin typeface="+mj-lt"/>
              </a:rPr>
              <a:t>Buyers </a:t>
            </a:r>
          </a:p>
          <a:p>
            <a:pPr marL="342900" indent="-342900">
              <a:lnSpc>
                <a:spcPct val="120000"/>
              </a:lnSpc>
              <a:spcBef>
                <a:spcPct val="20000"/>
              </a:spcBef>
              <a:buClr>
                <a:srgbClr val="C00000"/>
              </a:buClr>
              <a:buSzPct val="80000"/>
              <a:buFont typeface="Wingdings" pitchFamily="2" charset="2"/>
              <a:buChar char="q"/>
            </a:pPr>
            <a:r>
              <a:rPr lang="en-US" sz="2000" dirty="0" smtClean="0">
                <a:latin typeface="+mj-lt"/>
              </a:rPr>
              <a:t>Cost of Implementation</a:t>
            </a:r>
          </a:p>
          <a:p>
            <a:pPr marL="342900" indent="-342900">
              <a:lnSpc>
                <a:spcPct val="120000"/>
              </a:lnSpc>
              <a:spcBef>
                <a:spcPct val="20000"/>
              </a:spcBef>
              <a:buClr>
                <a:srgbClr val="C00000"/>
              </a:buClr>
              <a:buSzPct val="80000"/>
              <a:buFont typeface="Wingdings" pitchFamily="2" charset="2"/>
              <a:buChar char="q"/>
            </a:pPr>
            <a:r>
              <a:rPr lang="en-US" sz="2000" dirty="0" smtClean="0">
                <a:latin typeface="+mj-lt"/>
              </a:rPr>
              <a:t>Nature of Business </a:t>
            </a:r>
            <a:endParaRPr lang="en-US" sz="2000" dirty="0">
              <a:latin typeface="+mj-lt"/>
            </a:endParaRPr>
          </a:p>
        </p:txBody>
      </p:sp>
      <p:sp>
        <p:nvSpPr>
          <p:cNvPr id="286723" name="Rectangle 3" descr="Large confetti"/>
          <p:cNvSpPr>
            <a:spLocks noChangeArrowheads="1"/>
          </p:cNvSpPr>
          <p:nvPr/>
        </p:nvSpPr>
        <p:spPr bwMode="auto">
          <a:xfrm>
            <a:off x="214282" y="428604"/>
            <a:ext cx="7010400" cy="525462"/>
          </a:xfrm>
          <a:prstGeom prst="rect">
            <a:avLst/>
          </a:prstGeom>
          <a:noFill/>
          <a:ln w="9525">
            <a:noFill/>
            <a:miter lim="800000"/>
            <a:headEnd/>
            <a:tailEnd/>
          </a:ln>
          <a:effectLst/>
        </p:spPr>
        <p:txBody>
          <a:bodyPr anchor="b"/>
          <a:lstStyle/>
          <a:p>
            <a:pPr fontAlgn="auto">
              <a:spcAft>
                <a:spcPts val="0"/>
              </a:spcAft>
              <a:defRPr/>
            </a:pPr>
            <a:r>
              <a:rPr lang="en-US" sz="3600" dirty="0" smtClean="0">
                <a:solidFill>
                  <a:schemeClr val="bg1"/>
                </a:solidFill>
                <a:latin typeface="+mj-lt"/>
                <a:ea typeface="+mj-ea"/>
                <a:cs typeface="+mj-cs"/>
              </a:rPr>
              <a:t>Parameters For Evaluating A Project</a:t>
            </a:r>
          </a:p>
        </p:txBody>
      </p:sp>
      <p:sp>
        <p:nvSpPr>
          <p:cNvPr id="6"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
        <p:nvSpPr>
          <p:cNvPr id="8" name="Slide Number Placeholder 7"/>
          <p:cNvSpPr>
            <a:spLocks noGrp="1"/>
          </p:cNvSpPr>
          <p:nvPr>
            <p:ph type="sldNum" sz="quarter" idx="10"/>
          </p:nvPr>
        </p:nvSpPr>
        <p:spPr>
          <a:xfrm>
            <a:off x="6572264" y="6215082"/>
            <a:ext cx="2133600" cy="457200"/>
          </a:xfrm>
        </p:spPr>
        <p:txBody>
          <a:bodyPr/>
          <a:lstStyle/>
          <a:p>
            <a:pPr algn="r"/>
            <a:fld id="{6E402EEF-A617-4003-AF44-917DB96DE1DE}" type="slidenum">
              <a:rPr lang="en-US" sz="1400" smtClean="0"/>
              <a:pPr algn="r"/>
              <a:t>4</a:t>
            </a:fld>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53" name="Rectangle 33" descr="Large confetti"/>
          <p:cNvSpPr>
            <a:spLocks noChangeArrowheads="1"/>
          </p:cNvSpPr>
          <p:nvPr/>
        </p:nvSpPr>
        <p:spPr bwMode="auto">
          <a:xfrm>
            <a:off x="214282" y="500042"/>
            <a:ext cx="7929618" cy="525462"/>
          </a:xfrm>
          <a:prstGeom prst="rect">
            <a:avLst/>
          </a:prstGeom>
          <a:noFill/>
          <a:ln w="9525">
            <a:noFill/>
            <a:miter lim="800000"/>
            <a:headEnd/>
            <a:tailEnd/>
          </a:ln>
          <a:effectLst/>
        </p:spPr>
        <p:txBody>
          <a:bodyPr anchor="b"/>
          <a:lstStyle/>
          <a:p>
            <a:pPr fontAlgn="auto">
              <a:spcAft>
                <a:spcPts val="0"/>
              </a:spcAft>
              <a:defRPr/>
            </a:pPr>
            <a:r>
              <a:rPr lang="en-US" sz="3600" dirty="0" smtClean="0">
                <a:solidFill>
                  <a:schemeClr val="bg1"/>
                </a:solidFill>
                <a:latin typeface="+mj-lt"/>
                <a:ea typeface="+mj-ea"/>
                <a:cs typeface="+mj-cs"/>
              </a:rPr>
              <a:t>Full Recourse and Structured Finance </a:t>
            </a:r>
          </a:p>
        </p:txBody>
      </p:sp>
      <p:sp>
        <p:nvSpPr>
          <p:cNvPr id="414754" name="Rectangle 34"/>
          <p:cNvSpPr>
            <a:spLocks noChangeArrowheads="1"/>
          </p:cNvSpPr>
          <p:nvPr/>
        </p:nvSpPr>
        <p:spPr bwMode="auto">
          <a:xfrm>
            <a:off x="214282" y="1428736"/>
            <a:ext cx="8286808" cy="5143536"/>
          </a:xfrm>
          <a:prstGeom prst="rect">
            <a:avLst/>
          </a:prstGeom>
          <a:noFill/>
          <a:ln w="9525">
            <a:noFill/>
            <a:miter lim="800000"/>
            <a:headEnd/>
            <a:tailEnd/>
          </a:ln>
          <a:effectLst/>
        </p:spPr>
        <p:txBody>
          <a:bodyPr/>
          <a:lstStyle/>
          <a:p>
            <a:pPr marL="342900" indent="-342900" algn="l">
              <a:lnSpc>
                <a:spcPct val="120000"/>
              </a:lnSpc>
              <a:spcBef>
                <a:spcPct val="20000"/>
              </a:spcBef>
              <a:buFont typeface="Wingdings" pitchFamily="2" charset="2"/>
              <a:buNone/>
            </a:pPr>
            <a:r>
              <a:rPr lang="en-US" altLang="ar-SA" sz="2000" b="1" dirty="0" smtClean="0">
                <a:solidFill>
                  <a:schemeClr val="accent1">
                    <a:lumMod val="75000"/>
                  </a:schemeClr>
                </a:solidFill>
                <a:latin typeface="+mn-lt"/>
              </a:rPr>
              <a:t>Full Recourse Funding</a:t>
            </a:r>
          </a:p>
          <a:p>
            <a:pPr marL="342900" indent="-342900">
              <a:lnSpc>
                <a:spcPct val="120000"/>
              </a:lnSpc>
              <a:spcBef>
                <a:spcPct val="20000"/>
              </a:spcBef>
              <a:buClr>
                <a:srgbClr val="C00000"/>
              </a:buClr>
              <a:buSzPct val="75000"/>
              <a:buFont typeface="Wingdings" pitchFamily="2" charset="2"/>
              <a:buChar char="q"/>
            </a:pPr>
            <a:r>
              <a:rPr lang="en-US" altLang="ar-SA" sz="2000" dirty="0" smtClean="0">
                <a:latin typeface="+mn-lt"/>
              </a:rPr>
              <a:t>“</a:t>
            </a:r>
            <a:r>
              <a:rPr lang="en-US" altLang="ar-SA" dirty="0" smtClean="0">
                <a:latin typeface="+mn-lt"/>
              </a:rPr>
              <a:t>Full Recourse” implies that creditors have access to existing cash flows and assets </a:t>
            </a:r>
          </a:p>
          <a:p>
            <a:pPr marL="342900" indent="-342900">
              <a:lnSpc>
                <a:spcPct val="120000"/>
              </a:lnSpc>
              <a:spcBef>
                <a:spcPct val="20000"/>
              </a:spcBef>
              <a:buClr>
                <a:srgbClr val="C00000"/>
              </a:buClr>
              <a:buSzPct val="75000"/>
              <a:buFont typeface="Wingdings" pitchFamily="2" charset="2"/>
              <a:buChar char="q"/>
            </a:pPr>
            <a:r>
              <a:rPr lang="en-US" altLang="ar-SA" dirty="0" smtClean="0">
                <a:latin typeface="+mn-lt"/>
              </a:rPr>
              <a:t>Could be on or off-balance sheet</a:t>
            </a:r>
          </a:p>
          <a:p>
            <a:pPr marL="342900" indent="-342900">
              <a:lnSpc>
                <a:spcPct val="120000"/>
              </a:lnSpc>
              <a:spcBef>
                <a:spcPct val="20000"/>
              </a:spcBef>
              <a:spcAft>
                <a:spcPts val="500"/>
              </a:spcAft>
              <a:buClr>
                <a:srgbClr val="C00000"/>
              </a:buClr>
              <a:buSzPct val="75000"/>
              <a:buFont typeface="Wingdings" pitchFamily="2" charset="2"/>
              <a:buChar char="q"/>
            </a:pPr>
            <a:r>
              <a:rPr lang="en-US" altLang="ar-SA" dirty="0" smtClean="0">
                <a:latin typeface="+mn-lt"/>
              </a:rPr>
              <a:t>Has all the elements of a regular corporate credit </a:t>
            </a:r>
          </a:p>
          <a:p>
            <a:pPr marL="342900" indent="-342900">
              <a:lnSpc>
                <a:spcPct val="120000"/>
              </a:lnSpc>
              <a:spcBef>
                <a:spcPct val="20000"/>
              </a:spcBef>
              <a:buClr>
                <a:srgbClr val="C00000"/>
              </a:buClr>
              <a:buSzPct val="75000"/>
            </a:pPr>
            <a:r>
              <a:rPr lang="en-US" altLang="ar-SA" sz="2000" b="1" dirty="0" smtClean="0">
                <a:solidFill>
                  <a:schemeClr val="accent1">
                    <a:lumMod val="75000"/>
                  </a:schemeClr>
                </a:solidFill>
                <a:latin typeface="+mj-lt"/>
              </a:rPr>
              <a:t>Structured Finance</a:t>
            </a:r>
          </a:p>
          <a:p>
            <a:pPr marL="342900" indent="-342900">
              <a:lnSpc>
                <a:spcPct val="120000"/>
              </a:lnSpc>
              <a:spcBef>
                <a:spcPct val="20000"/>
              </a:spcBef>
              <a:buClr>
                <a:srgbClr val="C00000"/>
              </a:buClr>
              <a:buSzPct val="75000"/>
              <a:buFont typeface="Wingdings" pitchFamily="2" charset="2"/>
              <a:buChar char="q"/>
            </a:pPr>
            <a:r>
              <a:rPr lang="en-US" altLang="ar-SA" dirty="0" smtClean="0">
                <a:latin typeface="+mj-lt"/>
              </a:rPr>
              <a:t>A non-traditional lending method tailored to specific client needs.</a:t>
            </a:r>
          </a:p>
          <a:p>
            <a:pPr marL="342900" indent="-342900">
              <a:lnSpc>
                <a:spcPct val="120000"/>
              </a:lnSpc>
              <a:spcBef>
                <a:spcPct val="20000"/>
              </a:spcBef>
              <a:buClr>
                <a:srgbClr val="C00000"/>
              </a:buClr>
              <a:buSzPct val="75000"/>
              <a:buFont typeface="Wingdings" pitchFamily="2" charset="2"/>
              <a:buChar char="q"/>
            </a:pPr>
            <a:r>
              <a:rPr lang="en-US" altLang="ar-SA" dirty="0" smtClean="0">
                <a:latin typeface="+mj-lt"/>
              </a:rPr>
              <a:t>Usually cash flow based rather than asset reliant.</a:t>
            </a:r>
          </a:p>
          <a:p>
            <a:pPr marL="342900" indent="-342900">
              <a:lnSpc>
                <a:spcPct val="120000"/>
              </a:lnSpc>
              <a:spcBef>
                <a:spcPct val="20000"/>
              </a:spcBef>
              <a:buClr>
                <a:srgbClr val="C00000"/>
              </a:buClr>
              <a:buSzPct val="75000"/>
              <a:buFont typeface="Wingdings" pitchFamily="2" charset="2"/>
              <a:buChar char="q"/>
            </a:pPr>
            <a:r>
              <a:rPr lang="en-US" altLang="ar-SA" dirty="0" smtClean="0">
                <a:latin typeface="+mj-lt"/>
              </a:rPr>
              <a:t>Allows borrowing against the value of a specific asset, project or income stream rather than on the basis of the borrower’s own credit rating.</a:t>
            </a:r>
          </a:p>
          <a:p>
            <a:pPr marL="800100" lvl="1" indent="-342900">
              <a:lnSpc>
                <a:spcPct val="120000"/>
              </a:lnSpc>
              <a:spcBef>
                <a:spcPct val="20000"/>
              </a:spcBef>
              <a:buClr>
                <a:srgbClr val="C00000"/>
              </a:buClr>
              <a:buSzPct val="75000"/>
              <a:buFont typeface="Courier New" pitchFamily="49" charset="0"/>
              <a:buChar char="-"/>
            </a:pPr>
            <a:r>
              <a:rPr lang="en-US" altLang="ar-SA" dirty="0" smtClean="0">
                <a:latin typeface="+mj-lt"/>
              </a:rPr>
              <a:t>In general a structured finance solution seeks to isolate the risk of the loan facility from the overall risks of the borrower’s business.</a:t>
            </a:r>
          </a:p>
          <a:p>
            <a:pPr marL="800100" lvl="1" indent="-342900">
              <a:lnSpc>
                <a:spcPct val="120000"/>
              </a:lnSpc>
              <a:spcBef>
                <a:spcPct val="20000"/>
              </a:spcBef>
              <a:buClr>
                <a:srgbClr val="C00000"/>
              </a:buClr>
              <a:buSzPct val="75000"/>
              <a:buFont typeface="Courier New" pitchFamily="49" charset="0"/>
              <a:buChar char="-"/>
            </a:pPr>
            <a:endParaRPr lang="en-US" altLang="ar-SA" dirty="0" smtClean="0">
              <a:latin typeface="+mj-lt"/>
            </a:endParaRPr>
          </a:p>
          <a:p>
            <a:pPr marL="342900" indent="-342900">
              <a:lnSpc>
                <a:spcPct val="120000"/>
              </a:lnSpc>
              <a:spcBef>
                <a:spcPct val="20000"/>
              </a:spcBef>
              <a:buClr>
                <a:srgbClr val="C00000"/>
              </a:buClr>
              <a:buSzPct val="75000"/>
              <a:buFont typeface="Wingdings" pitchFamily="2" charset="2"/>
              <a:buChar char="q"/>
            </a:pPr>
            <a:endParaRPr lang="en-US" altLang="ar-SA" b="1" dirty="0" smtClean="0">
              <a:solidFill>
                <a:schemeClr val="accent1">
                  <a:lumMod val="75000"/>
                </a:schemeClr>
              </a:solidFill>
              <a:latin typeface="+mj-lt"/>
            </a:endParaRPr>
          </a:p>
          <a:p>
            <a:pPr marL="342900" indent="-342900">
              <a:lnSpc>
                <a:spcPct val="120000"/>
              </a:lnSpc>
              <a:spcBef>
                <a:spcPct val="20000"/>
              </a:spcBef>
              <a:buClr>
                <a:srgbClr val="C00000"/>
              </a:buClr>
              <a:buSzPct val="75000"/>
            </a:pPr>
            <a:r>
              <a:rPr lang="en-US" altLang="ar-SA" sz="2000" b="1" dirty="0" smtClean="0">
                <a:solidFill>
                  <a:schemeClr val="accent1">
                    <a:lumMod val="75000"/>
                  </a:schemeClr>
                </a:solidFill>
                <a:latin typeface="+mj-lt"/>
              </a:rPr>
              <a:t> </a:t>
            </a:r>
          </a:p>
          <a:p>
            <a:pPr marL="342900" indent="-342900">
              <a:lnSpc>
                <a:spcPct val="120000"/>
              </a:lnSpc>
              <a:spcBef>
                <a:spcPct val="20000"/>
              </a:spcBef>
              <a:buClr>
                <a:srgbClr val="C00000"/>
              </a:buClr>
              <a:buSzPct val="75000"/>
              <a:buFont typeface="Wingdings" pitchFamily="2" charset="2"/>
              <a:buChar char="q"/>
            </a:pPr>
            <a:endParaRPr lang="en-US" altLang="ar-SA" dirty="0" smtClean="0">
              <a:latin typeface="+mn-lt"/>
            </a:endParaRPr>
          </a:p>
        </p:txBody>
      </p:sp>
      <p:sp>
        <p:nvSpPr>
          <p:cNvPr id="7" name="Slide Number Placeholder 6"/>
          <p:cNvSpPr>
            <a:spLocks noGrp="1"/>
          </p:cNvSpPr>
          <p:nvPr>
            <p:ph type="sldNum" sz="quarter" idx="10"/>
          </p:nvPr>
        </p:nvSpPr>
        <p:spPr/>
        <p:txBody>
          <a:bodyPr/>
          <a:lstStyle/>
          <a:p>
            <a:pPr algn="r">
              <a:defRPr/>
            </a:pPr>
            <a:fld id="{792A0F6A-928B-460D-967B-F59A7379BEC0}" type="slidenum">
              <a:rPr lang="en-US" sz="1400" smtClean="0"/>
              <a:pPr algn="r">
                <a:defRPr/>
              </a:pPr>
              <a:t>5</a:t>
            </a:fld>
            <a:endParaRPr lang="en-US" sz="1400" dirty="0"/>
          </a:p>
        </p:txBody>
      </p:sp>
      <p:sp>
        <p:nvSpPr>
          <p:cNvPr id="8"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53" name="Rectangle 33" descr="Large confetti"/>
          <p:cNvSpPr>
            <a:spLocks noChangeArrowheads="1"/>
          </p:cNvSpPr>
          <p:nvPr/>
        </p:nvSpPr>
        <p:spPr bwMode="auto">
          <a:xfrm>
            <a:off x="214282" y="500042"/>
            <a:ext cx="7929618" cy="525462"/>
          </a:xfrm>
          <a:prstGeom prst="rect">
            <a:avLst/>
          </a:prstGeom>
          <a:noFill/>
          <a:ln w="9525">
            <a:noFill/>
            <a:miter lim="800000"/>
            <a:headEnd/>
            <a:tailEnd/>
          </a:ln>
          <a:effectLst/>
        </p:spPr>
        <p:txBody>
          <a:bodyPr anchor="b"/>
          <a:lstStyle/>
          <a:p>
            <a:pPr fontAlgn="auto">
              <a:spcAft>
                <a:spcPts val="0"/>
              </a:spcAft>
              <a:defRPr/>
            </a:pPr>
            <a:r>
              <a:rPr lang="en-US" sz="3600" dirty="0" smtClean="0">
                <a:solidFill>
                  <a:schemeClr val="bg1"/>
                </a:solidFill>
                <a:latin typeface="+mj-lt"/>
                <a:ea typeface="+mj-ea"/>
                <a:cs typeface="+mj-cs"/>
              </a:rPr>
              <a:t>Non-Recourse Project Finance  </a:t>
            </a:r>
          </a:p>
        </p:txBody>
      </p:sp>
      <p:sp>
        <p:nvSpPr>
          <p:cNvPr id="414754" name="Rectangle 34"/>
          <p:cNvSpPr>
            <a:spLocks noChangeArrowheads="1"/>
          </p:cNvSpPr>
          <p:nvPr/>
        </p:nvSpPr>
        <p:spPr bwMode="auto">
          <a:xfrm>
            <a:off x="214282" y="1428736"/>
            <a:ext cx="8286808" cy="5143536"/>
          </a:xfrm>
          <a:prstGeom prst="rect">
            <a:avLst/>
          </a:prstGeom>
          <a:noFill/>
          <a:ln w="9525">
            <a:noFill/>
            <a:miter lim="800000"/>
            <a:headEnd/>
            <a:tailEnd/>
          </a:ln>
          <a:effectLst/>
        </p:spPr>
        <p:txBody>
          <a:bodyPr/>
          <a:lstStyle/>
          <a:p>
            <a:pPr marL="342900" indent="-342900">
              <a:lnSpc>
                <a:spcPct val="120000"/>
              </a:lnSpc>
              <a:spcBef>
                <a:spcPct val="20000"/>
              </a:spcBef>
              <a:buClr>
                <a:srgbClr val="C00000"/>
              </a:buClr>
              <a:buSzPct val="75000"/>
            </a:pPr>
            <a:r>
              <a:rPr lang="en-US" altLang="ar-SA" sz="2200" b="1" dirty="0" smtClean="0">
                <a:solidFill>
                  <a:schemeClr val="accent1">
                    <a:lumMod val="75000"/>
                  </a:schemeClr>
                </a:solidFill>
                <a:latin typeface="+mj-lt"/>
              </a:rPr>
              <a:t>Definition</a:t>
            </a:r>
          </a:p>
          <a:p>
            <a:pPr marL="342900" indent="-342900">
              <a:lnSpc>
                <a:spcPct val="120000"/>
              </a:lnSpc>
              <a:spcBef>
                <a:spcPct val="20000"/>
              </a:spcBef>
              <a:spcAft>
                <a:spcPts val="1000"/>
              </a:spcAft>
              <a:buClr>
                <a:srgbClr val="C00000"/>
              </a:buClr>
              <a:buSzPct val="75000"/>
              <a:buFont typeface="Wingdings" pitchFamily="2" charset="2"/>
              <a:buChar char="q"/>
            </a:pPr>
            <a:r>
              <a:rPr lang="en-US" altLang="ar-SA" sz="1900" dirty="0" smtClean="0">
                <a:latin typeface="+mj-lt"/>
              </a:rPr>
              <a:t>A method of funding whereby a Company obtains separate financing for specific assets by giving creditors a claim on the revenues generated by those assets. The borrowing entity's only, or primary, asset is the ‘Project’.</a:t>
            </a:r>
          </a:p>
          <a:p>
            <a:pPr marL="342900" indent="-342900">
              <a:lnSpc>
                <a:spcPct val="120000"/>
              </a:lnSpc>
              <a:spcBef>
                <a:spcPct val="20000"/>
              </a:spcBef>
              <a:buClr>
                <a:srgbClr val="C00000"/>
              </a:buClr>
              <a:buSzPct val="75000"/>
            </a:pPr>
            <a:r>
              <a:rPr lang="en-US" altLang="ar-SA" sz="2000" b="1" dirty="0" smtClean="0">
                <a:solidFill>
                  <a:schemeClr val="accent1">
                    <a:lumMod val="75000"/>
                  </a:schemeClr>
                </a:solidFill>
              </a:rPr>
              <a:t>Features </a:t>
            </a:r>
          </a:p>
          <a:p>
            <a:pPr marL="342900" indent="-342900">
              <a:lnSpc>
                <a:spcPct val="120000"/>
              </a:lnSpc>
              <a:spcBef>
                <a:spcPct val="20000"/>
              </a:spcBef>
              <a:buClr>
                <a:srgbClr val="C00000"/>
              </a:buClr>
              <a:buSzPct val="75000"/>
              <a:buFont typeface="Wingdings" pitchFamily="2" charset="2"/>
              <a:buChar char="q"/>
            </a:pPr>
            <a:r>
              <a:rPr lang="en-US" altLang="ar-SA" sz="1900" dirty="0" smtClean="0">
                <a:latin typeface="+mj-lt"/>
              </a:rPr>
              <a:t>Assets have a high degree of ‘specificity’</a:t>
            </a:r>
          </a:p>
          <a:p>
            <a:pPr marL="342900" indent="-342900">
              <a:lnSpc>
                <a:spcPct val="120000"/>
              </a:lnSpc>
              <a:spcBef>
                <a:spcPct val="20000"/>
              </a:spcBef>
              <a:buClr>
                <a:srgbClr val="C00000"/>
              </a:buClr>
              <a:buSzPct val="75000"/>
              <a:buFont typeface="Wingdings" pitchFamily="2" charset="2"/>
              <a:buChar char="q"/>
            </a:pPr>
            <a:r>
              <a:rPr lang="en-US" altLang="ar-SA" sz="1900" dirty="0" smtClean="0">
                <a:latin typeface="+mj-lt"/>
              </a:rPr>
              <a:t>Clear source of cash flows with high degree of certainty</a:t>
            </a:r>
          </a:p>
          <a:p>
            <a:pPr marL="342900" indent="-342900">
              <a:lnSpc>
                <a:spcPct val="120000"/>
              </a:lnSpc>
              <a:spcBef>
                <a:spcPct val="20000"/>
              </a:spcBef>
              <a:buClr>
                <a:srgbClr val="C00000"/>
              </a:buClr>
              <a:buSzPct val="75000"/>
              <a:buFont typeface="Wingdings" pitchFamily="2" charset="2"/>
              <a:buChar char="q"/>
            </a:pPr>
            <a:r>
              <a:rPr lang="en-US" altLang="ar-SA" sz="1900" dirty="0" smtClean="0">
                <a:latin typeface="+mj-lt"/>
              </a:rPr>
              <a:t>Transparency of information</a:t>
            </a:r>
          </a:p>
          <a:p>
            <a:pPr marL="342900" indent="-342900">
              <a:lnSpc>
                <a:spcPct val="120000"/>
              </a:lnSpc>
              <a:spcBef>
                <a:spcPct val="20000"/>
              </a:spcBef>
              <a:buClr>
                <a:srgbClr val="C00000"/>
              </a:buClr>
              <a:buSzPct val="75000"/>
              <a:buFont typeface="Wingdings" pitchFamily="2" charset="2"/>
              <a:buChar char="q"/>
            </a:pPr>
            <a:r>
              <a:rPr lang="en-US" altLang="ar-SA" sz="1900" dirty="0" smtClean="0">
                <a:latin typeface="+mj-lt"/>
              </a:rPr>
              <a:t>Contractual framework that allocates risks amongst stakeholders often with guarantees of government or of partners/customers</a:t>
            </a:r>
          </a:p>
          <a:p>
            <a:pPr marL="342900" indent="-342900">
              <a:lnSpc>
                <a:spcPct val="120000"/>
              </a:lnSpc>
              <a:spcBef>
                <a:spcPct val="20000"/>
              </a:spcBef>
              <a:buClr>
                <a:srgbClr val="C00000"/>
              </a:buClr>
              <a:buSzPct val="75000"/>
              <a:buFont typeface="Wingdings" pitchFamily="2" charset="2"/>
              <a:buChar char="q"/>
            </a:pPr>
            <a:endParaRPr lang="en-US" altLang="ar-SA" sz="1900" dirty="0" smtClean="0">
              <a:latin typeface="+mj-lt"/>
            </a:endParaRPr>
          </a:p>
          <a:p>
            <a:pPr marL="342900" indent="-342900">
              <a:lnSpc>
                <a:spcPct val="120000"/>
              </a:lnSpc>
              <a:spcBef>
                <a:spcPct val="20000"/>
              </a:spcBef>
              <a:buClr>
                <a:srgbClr val="C00000"/>
              </a:buClr>
              <a:buSzPct val="75000"/>
              <a:buFont typeface="Wingdings" pitchFamily="2" charset="2"/>
              <a:buChar char="q"/>
            </a:pPr>
            <a:endParaRPr lang="en-US" altLang="ar-SA" sz="2000" b="1" dirty="0" smtClean="0">
              <a:solidFill>
                <a:schemeClr val="accent1">
                  <a:lumMod val="75000"/>
                </a:schemeClr>
              </a:solidFill>
            </a:endParaRPr>
          </a:p>
          <a:p>
            <a:pPr marL="342900" indent="-342900">
              <a:lnSpc>
                <a:spcPct val="120000"/>
              </a:lnSpc>
              <a:spcBef>
                <a:spcPct val="20000"/>
              </a:spcBef>
              <a:buClr>
                <a:srgbClr val="C00000"/>
              </a:buClr>
              <a:buSzPct val="75000"/>
            </a:pPr>
            <a:endParaRPr lang="en-US" altLang="ar-SA" sz="1900" dirty="0" smtClean="0">
              <a:latin typeface="+mj-lt"/>
            </a:endParaRPr>
          </a:p>
          <a:p>
            <a:pPr marL="800100" lvl="1" indent="-342900">
              <a:lnSpc>
                <a:spcPct val="120000"/>
              </a:lnSpc>
              <a:spcBef>
                <a:spcPct val="20000"/>
              </a:spcBef>
              <a:buClr>
                <a:srgbClr val="C00000"/>
              </a:buClr>
              <a:buSzPct val="75000"/>
              <a:buFont typeface="Courier New" pitchFamily="49" charset="0"/>
              <a:buChar char="-"/>
            </a:pPr>
            <a:endParaRPr lang="en-US" altLang="ar-SA" dirty="0" smtClean="0">
              <a:latin typeface="+mj-lt"/>
            </a:endParaRPr>
          </a:p>
          <a:p>
            <a:pPr marL="342900" indent="-342900">
              <a:lnSpc>
                <a:spcPct val="120000"/>
              </a:lnSpc>
              <a:spcBef>
                <a:spcPct val="20000"/>
              </a:spcBef>
              <a:buClr>
                <a:srgbClr val="C00000"/>
              </a:buClr>
              <a:buSzPct val="75000"/>
              <a:buFont typeface="Wingdings" pitchFamily="2" charset="2"/>
              <a:buChar char="q"/>
            </a:pPr>
            <a:endParaRPr lang="en-US" altLang="ar-SA" b="1" dirty="0" smtClean="0">
              <a:solidFill>
                <a:schemeClr val="accent1">
                  <a:lumMod val="75000"/>
                </a:schemeClr>
              </a:solidFill>
              <a:latin typeface="+mj-lt"/>
            </a:endParaRPr>
          </a:p>
          <a:p>
            <a:pPr marL="342900" indent="-342900">
              <a:lnSpc>
                <a:spcPct val="120000"/>
              </a:lnSpc>
              <a:spcBef>
                <a:spcPct val="20000"/>
              </a:spcBef>
              <a:buClr>
                <a:srgbClr val="C00000"/>
              </a:buClr>
              <a:buSzPct val="75000"/>
            </a:pPr>
            <a:r>
              <a:rPr lang="en-US" altLang="ar-SA" sz="2000" b="1" dirty="0" smtClean="0">
                <a:solidFill>
                  <a:schemeClr val="accent1">
                    <a:lumMod val="75000"/>
                  </a:schemeClr>
                </a:solidFill>
                <a:latin typeface="+mj-lt"/>
              </a:rPr>
              <a:t> </a:t>
            </a:r>
          </a:p>
          <a:p>
            <a:pPr marL="342900" indent="-342900">
              <a:lnSpc>
                <a:spcPct val="120000"/>
              </a:lnSpc>
              <a:spcBef>
                <a:spcPct val="20000"/>
              </a:spcBef>
              <a:buClr>
                <a:srgbClr val="C00000"/>
              </a:buClr>
              <a:buSzPct val="75000"/>
              <a:buFont typeface="Wingdings" pitchFamily="2" charset="2"/>
              <a:buChar char="q"/>
            </a:pPr>
            <a:endParaRPr lang="en-US" altLang="ar-SA" dirty="0" smtClean="0">
              <a:latin typeface="+mn-lt"/>
            </a:endParaRPr>
          </a:p>
        </p:txBody>
      </p:sp>
      <p:sp>
        <p:nvSpPr>
          <p:cNvPr id="5" name="Slide Number Placeholder 4"/>
          <p:cNvSpPr>
            <a:spLocks noGrp="1"/>
          </p:cNvSpPr>
          <p:nvPr>
            <p:ph type="sldNum" sz="quarter" idx="10"/>
          </p:nvPr>
        </p:nvSpPr>
        <p:spPr/>
        <p:txBody>
          <a:bodyPr/>
          <a:lstStyle/>
          <a:p>
            <a:pPr algn="r">
              <a:defRPr/>
            </a:pPr>
            <a:fld id="{792A0F6A-928B-460D-967B-F59A7379BEC0}" type="slidenum">
              <a:rPr lang="en-US" sz="1400" smtClean="0"/>
              <a:pPr algn="r">
                <a:defRPr/>
              </a:pPr>
              <a:t>6</a:t>
            </a:fld>
            <a:endParaRPr lang="en-US" sz="1400" dirty="0"/>
          </a:p>
        </p:txBody>
      </p:sp>
      <p:sp>
        <p:nvSpPr>
          <p:cNvPr id="7"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custDataLst>
              <p:tags r:id="rId1"/>
            </p:custDataLst>
          </p:nvPr>
        </p:nvSpPr>
        <p:spPr bwMode="auto">
          <a:xfrm>
            <a:off x="827089" y="2428875"/>
            <a:ext cx="3816350" cy="3714769"/>
          </a:xfrm>
          <a:prstGeom prst="rect">
            <a:avLst/>
          </a:prstGeom>
          <a:noFill/>
          <a:ln w="9525">
            <a:noFill/>
            <a:miter lim="800000"/>
            <a:headEnd/>
            <a:tailEnd/>
          </a:ln>
        </p:spPr>
        <p:txBody>
          <a:bodyPr lIns="0" tIns="0" rIns="0" bIns="0"/>
          <a:lstStyle/>
          <a:p>
            <a:pPr marL="287338" lvl="1" indent="-285750">
              <a:spcBef>
                <a:spcPct val="40000"/>
              </a:spcBef>
              <a:buClr>
                <a:srgbClr val="C40000"/>
              </a:buClr>
              <a:buSzPct val="75000"/>
              <a:buFont typeface="Wingdings" pitchFamily="2" charset="2"/>
              <a:buChar char="q"/>
            </a:pPr>
            <a:r>
              <a:rPr lang="en-AU" altLang="ko-KR" dirty="0">
                <a:latin typeface="+mj-lt"/>
              </a:rPr>
              <a:t>Financiers look at </a:t>
            </a:r>
            <a:r>
              <a:rPr lang="en-AU" altLang="ko-KR" u="sng" dirty="0">
                <a:latin typeface="+mj-lt"/>
              </a:rPr>
              <a:t>cash flows </a:t>
            </a:r>
            <a:r>
              <a:rPr lang="en-AU" altLang="ko-KR" dirty="0">
                <a:latin typeface="+mj-lt"/>
              </a:rPr>
              <a:t>of a single asset (the project) for repayment</a:t>
            </a:r>
            <a:r>
              <a:rPr lang="en-AU" altLang="ko-KR" sz="1700" dirty="0">
                <a:latin typeface="+mj-lt"/>
                <a:ea typeface="굴림" pitchFamily="34" charset="-127"/>
              </a:rPr>
              <a:t>. </a:t>
            </a:r>
            <a:endParaRPr lang="en-AU" altLang="ko-KR" sz="1700" dirty="0" smtClean="0">
              <a:latin typeface="+mj-lt"/>
              <a:ea typeface="굴림" pitchFamily="34" charset="-127"/>
            </a:endParaRPr>
          </a:p>
          <a:p>
            <a:pPr marL="287338" lvl="1" indent="-285750">
              <a:spcBef>
                <a:spcPct val="40000"/>
              </a:spcBef>
              <a:buClr>
                <a:srgbClr val="C40000"/>
              </a:buClr>
              <a:buSzPct val="75000"/>
              <a:buFont typeface="Wingdings" pitchFamily="2" charset="2"/>
              <a:buChar char="q"/>
            </a:pPr>
            <a:endParaRPr lang="en-AU" altLang="ko-KR" u="sng" dirty="0" smtClean="0">
              <a:latin typeface="+mj-lt"/>
              <a:ea typeface="굴림" pitchFamily="34" charset="-127"/>
            </a:endParaRPr>
          </a:p>
          <a:p>
            <a:pPr marL="287338" lvl="1" indent="-285750">
              <a:spcBef>
                <a:spcPct val="40000"/>
              </a:spcBef>
              <a:buClr>
                <a:srgbClr val="C40000"/>
              </a:buClr>
              <a:buSzPct val="75000"/>
              <a:buFont typeface="Wingdings" pitchFamily="2" charset="2"/>
              <a:buChar char="q"/>
            </a:pPr>
            <a:endParaRPr lang="en-AU" altLang="ko-KR" u="sng" dirty="0">
              <a:latin typeface="+mj-lt"/>
              <a:ea typeface="굴림" pitchFamily="34" charset="-127"/>
            </a:endParaRPr>
          </a:p>
          <a:p>
            <a:pPr marL="287338" lvl="1" indent="-285750">
              <a:spcBef>
                <a:spcPct val="40000"/>
              </a:spcBef>
              <a:buClr>
                <a:srgbClr val="C40000"/>
              </a:buClr>
              <a:buSzPct val="75000"/>
              <a:buFont typeface="Wingdings" pitchFamily="2" charset="2"/>
              <a:buChar char="q"/>
            </a:pPr>
            <a:endParaRPr lang="en-AU" altLang="ko-KR" sz="800" u="sng" dirty="0">
              <a:latin typeface="+mj-lt"/>
              <a:ea typeface="굴림" pitchFamily="34" charset="-127"/>
            </a:endParaRPr>
          </a:p>
          <a:p>
            <a:pPr marL="287338" lvl="1" indent="-285750">
              <a:spcBef>
                <a:spcPct val="40000"/>
              </a:spcBef>
              <a:buClr>
                <a:srgbClr val="C40000"/>
              </a:buClr>
              <a:buSzPct val="75000"/>
              <a:buFont typeface="Wingdings" pitchFamily="2" charset="2"/>
              <a:buChar char="q"/>
            </a:pPr>
            <a:r>
              <a:rPr lang="en-US" altLang="ko-KR" u="sng" dirty="0" smtClean="0">
                <a:latin typeface="+mj-lt"/>
              </a:rPr>
              <a:t>No / limited recourse</a:t>
            </a:r>
            <a:r>
              <a:rPr lang="en-US" altLang="ko-KR" dirty="0" smtClean="0">
                <a:latin typeface="+mj-lt"/>
              </a:rPr>
              <a:t> to outside support for project finance debt.</a:t>
            </a:r>
          </a:p>
          <a:p>
            <a:pPr marL="287338" lvl="1" indent="-285750">
              <a:spcBef>
                <a:spcPct val="40000"/>
              </a:spcBef>
              <a:buClr>
                <a:srgbClr val="C40000"/>
              </a:buClr>
              <a:buSzPct val="75000"/>
              <a:buFont typeface="Wingdings" pitchFamily="2" charset="2"/>
              <a:buChar char="q"/>
            </a:pPr>
            <a:r>
              <a:rPr lang="en-AU" altLang="ko-KR" u="sng" dirty="0" smtClean="0">
                <a:latin typeface="+mj-lt"/>
              </a:rPr>
              <a:t>Project </a:t>
            </a:r>
            <a:r>
              <a:rPr lang="en-AU" altLang="ko-KR" u="sng" dirty="0">
                <a:latin typeface="+mj-lt"/>
              </a:rPr>
              <a:t>contracts are usually the main security </a:t>
            </a:r>
            <a:r>
              <a:rPr lang="en-AU" altLang="ko-KR" dirty="0">
                <a:latin typeface="+mj-lt"/>
              </a:rPr>
              <a:t>for lenders; project </a:t>
            </a:r>
            <a:r>
              <a:rPr lang="en-AU" altLang="ko-KR" dirty="0" smtClean="0">
                <a:latin typeface="+mj-lt"/>
              </a:rPr>
              <a:t>company’s assets </a:t>
            </a:r>
            <a:r>
              <a:rPr lang="en-AU" altLang="ko-KR" dirty="0">
                <a:latin typeface="+mj-lt"/>
              </a:rPr>
              <a:t>are likely to be worth much </a:t>
            </a:r>
            <a:r>
              <a:rPr lang="en-AU" altLang="ko-KR" dirty="0" smtClean="0">
                <a:latin typeface="+mj-lt"/>
              </a:rPr>
              <a:t>less than debt during construction.</a:t>
            </a:r>
            <a:endParaRPr lang="en-AU" altLang="ko-KR" dirty="0">
              <a:latin typeface="+mj-lt"/>
            </a:endParaRPr>
          </a:p>
          <a:p>
            <a:pPr marL="287338" lvl="1" indent="-285750">
              <a:spcBef>
                <a:spcPct val="40000"/>
              </a:spcBef>
              <a:buClr>
                <a:srgbClr val="C40000"/>
              </a:buClr>
              <a:buSzPct val="75000"/>
              <a:buFont typeface="Wingdings" pitchFamily="2" charset="2"/>
              <a:buChar char="q"/>
            </a:pPr>
            <a:endParaRPr lang="en-AU" altLang="ko-KR" sz="1700" dirty="0">
              <a:latin typeface="+mj-lt"/>
              <a:ea typeface="굴림" pitchFamily="34" charset="-127"/>
            </a:endParaRPr>
          </a:p>
        </p:txBody>
      </p:sp>
      <p:sp>
        <p:nvSpPr>
          <p:cNvPr id="30723" name="Text Box 3"/>
          <p:cNvSpPr txBox="1">
            <a:spLocks noChangeArrowheads="1"/>
          </p:cNvSpPr>
          <p:nvPr/>
        </p:nvSpPr>
        <p:spPr bwMode="auto">
          <a:xfrm>
            <a:off x="793780" y="1428736"/>
            <a:ext cx="7993062" cy="338554"/>
          </a:xfrm>
          <a:prstGeom prst="rect">
            <a:avLst/>
          </a:prstGeom>
          <a:solidFill>
            <a:srgbClr val="333333"/>
          </a:solidFill>
          <a:ln w="6350">
            <a:noFill/>
            <a:miter lim="800000"/>
            <a:headEnd/>
            <a:tailEnd/>
          </a:ln>
        </p:spPr>
        <p:txBody>
          <a:bodyPr wrap="square" lIns="0" tIns="0" rIns="0" bIns="0">
            <a:spAutoFit/>
          </a:bodyPr>
          <a:lstStyle/>
          <a:p>
            <a:pPr algn="ctr">
              <a:spcBef>
                <a:spcPct val="50000"/>
              </a:spcBef>
            </a:pPr>
            <a:r>
              <a:rPr lang="en-US" altLang="ko-KR" sz="2200" b="1">
                <a:solidFill>
                  <a:schemeClr val="bg1"/>
                </a:solidFill>
                <a:latin typeface="+mj-lt"/>
                <a:ea typeface="굴림" pitchFamily="34" charset="-127"/>
              </a:rPr>
              <a:t>Features</a:t>
            </a:r>
          </a:p>
        </p:txBody>
      </p:sp>
      <p:sp>
        <p:nvSpPr>
          <p:cNvPr id="30724" name="Text Box 4"/>
          <p:cNvSpPr txBox="1">
            <a:spLocks noChangeArrowheads="1"/>
          </p:cNvSpPr>
          <p:nvPr/>
        </p:nvSpPr>
        <p:spPr bwMode="auto">
          <a:xfrm>
            <a:off x="758825" y="1928813"/>
            <a:ext cx="3960813" cy="307777"/>
          </a:xfrm>
          <a:prstGeom prst="rect">
            <a:avLst/>
          </a:prstGeom>
          <a:solidFill>
            <a:schemeClr val="accent1"/>
          </a:solidFill>
          <a:ln w="6350">
            <a:noFill/>
            <a:miter lim="800000"/>
            <a:headEnd/>
            <a:tailEnd/>
          </a:ln>
        </p:spPr>
        <p:txBody>
          <a:bodyPr lIns="0" tIns="0" rIns="0" bIns="0">
            <a:spAutoFit/>
          </a:bodyPr>
          <a:lstStyle/>
          <a:p>
            <a:pPr algn="ctr">
              <a:spcBef>
                <a:spcPct val="50000"/>
              </a:spcBef>
            </a:pPr>
            <a:r>
              <a:rPr lang="en-US" altLang="ko-KR" sz="2000" b="1" dirty="0">
                <a:solidFill>
                  <a:schemeClr val="bg1"/>
                </a:solidFill>
                <a:latin typeface="+mj-lt"/>
                <a:ea typeface="굴림" pitchFamily="34" charset="-127"/>
              </a:rPr>
              <a:t>Project Finance</a:t>
            </a:r>
          </a:p>
        </p:txBody>
      </p:sp>
      <p:sp>
        <p:nvSpPr>
          <p:cNvPr id="30725" name="Text Box 5"/>
          <p:cNvSpPr txBox="1">
            <a:spLocks noChangeArrowheads="1"/>
          </p:cNvSpPr>
          <p:nvPr/>
        </p:nvSpPr>
        <p:spPr bwMode="auto">
          <a:xfrm>
            <a:off x="4862513" y="1928813"/>
            <a:ext cx="3960812" cy="307777"/>
          </a:xfrm>
          <a:prstGeom prst="rect">
            <a:avLst/>
          </a:prstGeom>
          <a:solidFill>
            <a:schemeClr val="accent1"/>
          </a:solidFill>
          <a:ln w="6350">
            <a:noFill/>
            <a:miter lim="800000"/>
            <a:headEnd/>
            <a:tailEnd/>
          </a:ln>
        </p:spPr>
        <p:txBody>
          <a:bodyPr lIns="0" tIns="0" rIns="0" bIns="0">
            <a:spAutoFit/>
          </a:bodyPr>
          <a:lstStyle/>
          <a:p>
            <a:pPr algn="ctr">
              <a:spcBef>
                <a:spcPct val="50000"/>
              </a:spcBef>
            </a:pPr>
            <a:r>
              <a:rPr lang="en-US" altLang="ko-KR" sz="2000" b="1" dirty="0">
                <a:solidFill>
                  <a:schemeClr val="bg1"/>
                </a:solidFill>
                <a:latin typeface="+mj-lt"/>
                <a:ea typeface="굴림" pitchFamily="34" charset="-127"/>
              </a:rPr>
              <a:t>Corporate Finance</a:t>
            </a:r>
          </a:p>
        </p:txBody>
      </p:sp>
      <p:sp>
        <p:nvSpPr>
          <p:cNvPr id="30726" name="Rectangle 6"/>
          <p:cNvSpPr>
            <a:spLocks noChangeArrowheads="1"/>
          </p:cNvSpPr>
          <p:nvPr>
            <p:custDataLst>
              <p:tags r:id="rId2"/>
            </p:custDataLst>
          </p:nvPr>
        </p:nvSpPr>
        <p:spPr bwMode="auto">
          <a:xfrm>
            <a:off x="4860925" y="2428875"/>
            <a:ext cx="4068793" cy="3929083"/>
          </a:xfrm>
          <a:prstGeom prst="rect">
            <a:avLst/>
          </a:prstGeom>
          <a:noFill/>
          <a:ln w="9525">
            <a:noFill/>
            <a:miter lim="800000"/>
            <a:headEnd/>
            <a:tailEnd/>
          </a:ln>
        </p:spPr>
        <p:txBody>
          <a:bodyPr lIns="0" tIns="0" rIns="0" bIns="0"/>
          <a:lstStyle/>
          <a:p>
            <a:pPr marL="287338" lvl="1" indent="-285750">
              <a:spcBef>
                <a:spcPct val="40000"/>
              </a:spcBef>
              <a:buClr>
                <a:srgbClr val="C40000"/>
              </a:buClr>
              <a:buSzPct val="75000"/>
              <a:buFont typeface="Wingdings" pitchFamily="2" charset="2"/>
              <a:buChar char="q"/>
            </a:pPr>
            <a:r>
              <a:rPr lang="en-AU" altLang="ko-KR" dirty="0">
                <a:latin typeface="+mn-lt"/>
              </a:rPr>
              <a:t>Financiers look to the overall </a:t>
            </a:r>
            <a:r>
              <a:rPr lang="en-AU" altLang="ko-KR" u="sng" dirty="0">
                <a:latin typeface="+mn-lt"/>
              </a:rPr>
              <a:t>strength of a company’s balance sheet and projections</a:t>
            </a:r>
            <a:r>
              <a:rPr lang="en-AU" altLang="ko-KR" dirty="0">
                <a:latin typeface="+mn-lt"/>
              </a:rPr>
              <a:t>, which is usually derived not from a single asset but a range of assets and businesses.</a:t>
            </a:r>
          </a:p>
          <a:p>
            <a:pPr marL="287338" lvl="1" indent="-285750">
              <a:spcBef>
                <a:spcPct val="40000"/>
              </a:spcBef>
              <a:buClr>
                <a:srgbClr val="C40000"/>
              </a:buClr>
              <a:buSzPct val="75000"/>
              <a:buFont typeface="Wingdings" pitchFamily="2" charset="2"/>
              <a:buChar char="q"/>
            </a:pPr>
            <a:endParaRPr lang="en-AU" altLang="ko-KR" u="sng" dirty="0">
              <a:ea typeface="굴림" pitchFamily="34" charset="-127"/>
            </a:endParaRPr>
          </a:p>
          <a:p>
            <a:pPr marL="287338" lvl="1" indent="-285750">
              <a:spcBef>
                <a:spcPct val="40000"/>
              </a:spcBef>
              <a:buClr>
                <a:srgbClr val="C40000"/>
              </a:buClr>
              <a:buSzPct val="75000"/>
              <a:buFont typeface="Wingdings" pitchFamily="2" charset="2"/>
              <a:buChar char="q"/>
            </a:pPr>
            <a:r>
              <a:rPr lang="en-AU" altLang="ko-KR" u="sng" dirty="0">
                <a:latin typeface="+mn-lt"/>
              </a:rPr>
              <a:t>All assets of the company </a:t>
            </a:r>
            <a:r>
              <a:rPr lang="en-AU" altLang="ko-KR" dirty="0">
                <a:latin typeface="+mn-lt"/>
              </a:rPr>
              <a:t>can be used for </a:t>
            </a:r>
            <a:r>
              <a:rPr lang="en-AU" altLang="ko-KR" dirty="0" smtClean="0">
                <a:latin typeface="+mn-lt"/>
              </a:rPr>
              <a:t>security.</a:t>
            </a:r>
            <a:endParaRPr lang="en-AU" altLang="ko-KR" dirty="0">
              <a:latin typeface="+mn-lt"/>
            </a:endParaRPr>
          </a:p>
          <a:p>
            <a:pPr marL="287338" lvl="1" indent="-285750">
              <a:spcBef>
                <a:spcPct val="40000"/>
              </a:spcBef>
              <a:buClr>
                <a:srgbClr val="C40000"/>
              </a:buClr>
              <a:buSzPct val="75000"/>
              <a:buFont typeface="Wingdings" pitchFamily="2" charset="2"/>
              <a:buChar char="q"/>
            </a:pPr>
            <a:r>
              <a:rPr lang="en-US" altLang="ko-KR" u="sng" dirty="0" smtClean="0">
                <a:latin typeface="+mn-lt"/>
              </a:rPr>
              <a:t>Access to the entire cash flow from various spread of businesses as security</a:t>
            </a:r>
            <a:r>
              <a:rPr lang="en-US" altLang="ko-KR" dirty="0" smtClean="0">
                <a:latin typeface="+mn-lt"/>
              </a:rPr>
              <a:t>, thus even if project fails, corporate lenders can be repaid.</a:t>
            </a:r>
          </a:p>
          <a:p>
            <a:pPr marL="287338" lvl="1" indent="-285750">
              <a:spcBef>
                <a:spcPct val="40000"/>
              </a:spcBef>
              <a:buClr>
                <a:srgbClr val="C40000"/>
              </a:buClr>
              <a:buSzPct val="75000"/>
              <a:buFont typeface="Wingdings" pitchFamily="2" charset="2"/>
              <a:buChar char="q"/>
            </a:pPr>
            <a:endParaRPr lang="en-AU" altLang="ko-KR" sz="1700" dirty="0">
              <a:ea typeface="굴림" pitchFamily="34" charset="-127"/>
            </a:endParaRPr>
          </a:p>
        </p:txBody>
      </p:sp>
      <p:sp>
        <p:nvSpPr>
          <p:cNvPr id="30727" name="Text Box 7"/>
          <p:cNvSpPr txBox="1">
            <a:spLocks noChangeArrowheads="1"/>
          </p:cNvSpPr>
          <p:nvPr/>
        </p:nvSpPr>
        <p:spPr bwMode="auto">
          <a:xfrm rot="10800000">
            <a:off x="307281" y="4214813"/>
            <a:ext cx="307777" cy="1827212"/>
          </a:xfrm>
          <a:prstGeom prst="rect">
            <a:avLst/>
          </a:prstGeom>
          <a:solidFill>
            <a:schemeClr val="accent1"/>
          </a:solidFill>
          <a:ln w="6350">
            <a:noFill/>
            <a:miter lim="800000"/>
            <a:headEnd/>
            <a:tailEnd/>
          </a:ln>
        </p:spPr>
        <p:txBody>
          <a:bodyPr vert="eaVert" lIns="0" tIns="0" rIns="0" bIns="0">
            <a:spAutoFit/>
          </a:bodyPr>
          <a:lstStyle/>
          <a:p>
            <a:pPr algn="ctr">
              <a:spcBef>
                <a:spcPct val="50000"/>
              </a:spcBef>
            </a:pPr>
            <a:r>
              <a:rPr lang="en-US" altLang="ko-KR" sz="2000" b="1" dirty="0">
                <a:solidFill>
                  <a:schemeClr val="bg1"/>
                </a:solidFill>
                <a:latin typeface="+mj-lt"/>
                <a:ea typeface="굴림" pitchFamily="34" charset="-127"/>
              </a:rPr>
              <a:t>Security</a:t>
            </a:r>
          </a:p>
        </p:txBody>
      </p:sp>
      <p:sp>
        <p:nvSpPr>
          <p:cNvPr id="30728" name="Line 8"/>
          <p:cNvSpPr>
            <a:spLocks noChangeShapeType="1"/>
          </p:cNvSpPr>
          <p:nvPr/>
        </p:nvSpPr>
        <p:spPr bwMode="auto">
          <a:xfrm>
            <a:off x="758825" y="4071938"/>
            <a:ext cx="8064500" cy="0"/>
          </a:xfrm>
          <a:prstGeom prst="line">
            <a:avLst/>
          </a:prstGeom>
          <a:noFill/>
          <a:ln w="6350">
            <a:solidFill>
              <a:schemeClr val="tx1"/>
            </a:solidFill>
            <a:round/>
            <a:headEnd/>
            <a:tailEnd/>
          </a:ln>
        </p:spPr>
        <p:txBody>
          <a:bodyPr wrap="none" lIns="0" tIns="0" rIns="0" bIns="0" anchor="ctr"/>
          <a:lstStyle/>
          <a:p>
            <a:endParaRPr lang="en-US"/>
          </a:p>
        </p:txBody>
      </p:sp>
      <p:sp>
        <p:nvSpPr>
          <p:cNvPr id="30729" name="Text Box 9"/>
          <p:cNvSpPr txBox="1">
            <a:spLocks noChangeArrowheads="1"/>
          </p:cNvSpPr>
          <p:nvPr/>
        </p:nvSpPr>
        <p:spPr bwMode="auto">
          <a:xfrm rot="10800000">
            <a:off x="319981" y="2357438"/>
            <a:ext cx="307777" cy="1557337"/>
          </a:xfrm>
          <a:prstGeom prst="rect">
            <a:avLst/>
          </a:prstGeom>
          <a:solidFill>
            <a:schemeClr val="accent1"/>
          </a:solidFill>
          <a:ln w="6350">
            <a:noFill/>
            <a:miter lim="800000"/>
            <a:headEnd/>
            <a:tailEnd/>
          </a:ln>
        </p:spPr>
        <p:txBody>
          <a:bodyPr vert="eaVert" lIns="0" tIns="0" rIns="0" bIns="0">
            <a:spAutoFit/>
          </a:bodyPr>
          <a:lstStyle/>
          <a:p>
            <a:pPr algn="ctr">
              <a:spcBef>
                <a:spcPct val="50000"/>
              </a:spcBef>
            </a:pPr>
            <a:r>
              <a:rPr lang="en-US" altLang="ko-KR" sz="2000" b="1" dirty="0">
                <a:solidFill>
                  <a:schemeClr val="bg1"/>
                </a:solidFill>
                <a:latin typeface="+mj-lt"/>
                <a:ea typeface="굴림" pitchFamily="34" charset="-127"/>
              </a:rPr>
              <a:t>Financing</a:t>
            </a:r>
          </a:p>
        </p:txBody>
      </p:sp>
      <p:sp>
        <p:nvSpPr>
          <p:cNvPr id="15370" name="Rectangle 10"/>
          <p:cNvSpPr>
            <a:spLocks noChangeArrowheads="1"/>
          </p:cNvSpPr>
          <p:nvPr/>
        </p:nvSpPr>
        <p:spPr bwMode="auto">
          <a:xfrm>
            <a:off x="357158" y="0"/>
            <a:ext cx="8496300" cy="1268413"/>
          </a:xfrm>
          <a:prstGeom prst="rect">
            <a:avLst/>
          </a:prstGeom>
          <a:noFill/>
          <a:ln w="9525">
            <a:noFill/>
            <a:miter lim="800000"/>
            <a:headEnd/>
            <a:tailEnd/>
          </a:ln>
        </p:spPr>
        <p:txBody>
          <a:bodyPr lIns="0" tIns="0" rIns="0" bIns="0" anchor="ctr"/>
          <a:lstStyle/>
          <a:p>
            <a:pPr eaLnBrk="0" hangingPunct="0">
              <a:defRPr/>
            </a:pPr>
            <a:r>
              <a:rPr lang="en-US" altLang="ko-KR" sz="3600" dirty="0">
                <a:solidFill>
                  <a:schemeClr val="bg1"/>
                </a:solidFill>
                <a:latin typeface="+mj-lt"/>
                <a:ea typeface="+mj-ea"/>
                <a:cs typeface="+mj-cs"/>
              </a:rPr>
              <a:t>Project Finance </a:t>
            </a:r>
            <a:r>
              <a:rPr lang="en-US" altLang="ko-KR" sz="3600" dirty="0" err="1">
                <a:solidFill>
                  <a:schemeClr val="bg1"/>
                </a:solidFill>
                <a:latin typeface="+mj-lt"/>
                <a:ea typeface="+mj-ea"/>
                <a:cs typeface="+mj-cs"/>
              </a:rPr>
              <a:t>vs</a:t>
            </a:r>
            <a:r>
              <a:rPr lang="en-US" altLang="ko-KR" sz="3600" dirty="0">
                <a:solidFill>
                  <a:schemeClr val="bg1"/>
                </a:solidFill>
                <a:latin typeface="+mj-lt"/>
                <a:ea typeface="+mj-ea"/>
                <a:cs typeface="+mj-cs"/>
              </a:rPr>
              <a:t> Corporate Finance </a:t>
            </a:r>
          </a:p>
        </p:txBody>
      </p:sp>
      <p:sp>
        <p:nvSpPr>
          <p:cNvPr id="13" name="Slide Number Placeholder 12"/>
          <p:cNvSpPr>
            <a:spLocks noGrp="1"/>
          </p:cNvSpPr>
          <p:nvPr>
            <p:ph type="sldNum" sz="quarter" idx="4294967295"/>
          </p:nvPr>
        </p:nvSpPr>
        <p:spPr>
          <a:xfrm>
            <a:off x="8229600" y="6477000"/>
            <a:ext cx="762000" cy="244475"/>
          </a:xfrm>
          <a:prstGeom prst="rect">
            <a:avLst/>
          </a:prstGeom>
        </p:spPr>
        <p:txBody>
          <a:bodyPr/>
          <a:lstStyle/>
          <a:p>
            <a:pPr algn="r">
              <a:defRPr/>
            </a:pPr>
            <a:fld id="{E3F87226-CC55-42B6-8F25-D7E8C59A378F}" type="slidenum">
              <a:rPr lang="en-US" sz="1400" smtClean="0">
                <a:latin typeface="+mj-lt"/>
              </a:rPr>
              <a:pPr algn="r">
                <a:defRPr/>
              </a:pPr>
              <a:t>7</a:t>
            </a:fld>
            <a:endParaRPr lang="en-US" sz="1400" dirty="0">
              <a:latin typeface="+mj-lt"/>
            </a:endParaRPr>
          </a:p>
        </p:txBody>
      </p:sp>
      <p:sp>
        <p:nvSpPr>
          <p:cNvPr id="16"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ChangeArrowheads="1"/>
          </p:cNvSpPr>
          <p:nvPr>
            <p:custDataLst>
              <p:tags r:id="rId2"/>
            </p:custDataLst>
          </p:nvPr>
        </p:nvSpPr>
        <p:spPr bwMode="auto">
          <a:xfrm>
            <a:off x="755650" y="2357438"/>
            <a:ext cx="3889375" cy="3529012"/>
          </a:xfrm>
          <a:prstGeom prst="rect">
            <a:avLst/>
          </a:prstGeom>
          <a:noFill/>
          <a:ln w="9525">
            <a:noFill/>
            <a:miter lim="800000"/>
            <a:headEnd/>
            <a:tailEnd/>
          </a:ln>
        </p:spPr>
        <p:txBody>
          <a:bodyPr lIns="0" tIns="0" rIns="0" bIns="0"/>
          <a:lstStyle/>
          <a:p>
            <a:pPr marL="287338" lvl="1" indent="-285750">
              <a:spcBef>
                <a:spcPct val="40000"/>
              </a:spcBef>
              <a:buClr>
                <a:srgbClr val="C40000"/>
              </a:buClr>
              <a:buSzPct val="75000"/>
              <a:buFont typeface="Wingdings" pitchFamily="2" charset="2"/>
              <a:buChar char="q"/>
            </a:pPr>
            <a:endParaRPr lang="en-AU" altLang="ko-KR" sz="1600" dirty="0">
              <a:ea typeface="굴림" pitchFamily="34" charset="-127"/>
            </a:endParaRPr>
          </a:p>
          <a:p>
            <a:pPr marL="287338" lvl="1" indent="-285750">
              <a:spcBef>
                <a:spcPct val="40000"/>
              </a:spcBef>
              <a:buClr>
                <a:srgbClr val="C40000"/>
              </a:buClr>
              <a:buSzPct val="75000"/>
              <a:buFont typeface="Wingdings" pitchFamily="2" charset="2"/>
              <a:buChar char="q"/>
            </a:pPr>
            <a:r>
              <a:rPr lang="en-AU" altLang="ko-KR" dirty="0" smtClean="0">
                <a:latin typeface="+mn-lt"/>
              </a:rPr>
              <a:t>Project often has a </a:t>
            </a:r>
            <a:r>
              <a:rPr lang="en-AU" altLang="ko-KR" u="sng" dirty="0" smtClean="0">
                <a:latin typeface="+mn-lt"/>
              </a:rPr>
              <a:t>finite life </a:t>
            </a:r>
            <a:r>
              <a:rPr lang="en-AU" altLang="ko-KR" dirty="0" smtClean="0">
                <a:latin typeface="+mn-lt"/>
              </a:rPr>
              <a:t>as such the debt must be repaid by or before the end of this life.          </a:t>
            </a:r>
          </a:p>
          <a:p>
            <a:pPr marL="287338" lvl="1" indent="-285750">
              <a:spcBef>
                <a:spcPct val="40000"/>
              </a:spcBef>
              <a:buClr>
                <a:srgbClr val="C40000"/>
              </a:buClr>
              <a:buSzPct val="75000"/>
              <a:buFont typeface="Wingdings" pitchFamily="2" charset="2"/>
              <a:buChar char="q"/>
            </a:pPr>
            <a:endParaRPr lang="en-AU" altLang="ko-KR" sz="2800" dirty="0" smtClean="0">
              <a:ea typeface="굴림" pitchFamily="34" charset="-127"/>
            </a:endParaRPr>
          </a:p>
          <a:p>
            <a:pPr marL="287338" lvl="1" indent="-285750">
              <a:spcBef>
                <a:spcPct val="40000"/>
              </a:spcBef>
              <a:buClr>
                <a:srgbClr val="C40000"/>
              </a:buClr>
              <a:buSzPct val="75000"/>
              <a:buFont typeface="Wingdings" pitchFamily="2" charset="2"/>
              <a:buChar char="q"/>
            </a:pPr>
            <a:r>
              <a:rPr lang="en-AU" altLang="ko-KR" dirty="0" smtClean="0">
                <a:latin typeface="+mn-lt"/>
              </a:rPr>
              <a:t>Lenders </a:t>
            </a:r>
            <a:r>
              <a:rPr lang="en-AU" altLang="ko-KR" u="sng" dirty="0">
                <a:latin typeface="+mn-lt"/>
              </a:rPr>
              <a:t>exercise close control </a:t>
            </a:r>
            <a:r>
              <a:rPr lang="en-AU" altLang="ko-KR" dirty="0">
                <a:latin typeface="+mn-lt"/>
              </a:rPr>
              <a:t>over activities of Project Company to ensure value of project is not </a:t>
            </a:r>
            <a:r>
              <a:rPr lang="en-AU" altLang="ko-KR" dirty="0" smtClean="0">
                <a:latin typeface="+mn-lt"/>
              </a:rPr>
              <a:t>jeopardised.</a:t>
            </a:r>
            <a:endParaRPr lang="en-AU" altLang="ko-KR" dirty="0">
              <a:latin typeface="+mn-lt"/>
            </a:endParaRPr>
          </a:p>
        </p:txBody>
      </p:sp>
      <p:sp>
        <p:nvSpPr>
          <p:cNvPr id="31747" name="Text Box 3"/>
          <p:cNvSpPr txBox="1">
            <a:spLocks noChangeArrowheads="1"/>
          </p:cNvSpPr>
          <p:nvPr/>
        </p:nvSpPr>
        <p:spPr bwMode="auto">
          <a:xfrm>
            <a:off x="758825" y="1428750"/>
            <a:ext cx="8064500" cy="338138"/>
          </a:xfrm>
          <a:prstGeom prst="rect">
            <a:avLst/>
          </a:prstGeom>
          <a:solidFill>
            <a:srgbClr val="333333"/>
          </a:solidFill>
          <a:ln w="6350">
            <a:noFill/>
            <a:miter lim="800000"/>
            <a:headEnd/>
            <a:tailEnd/>
          </a:ln>
        </p:spPr>
        <p:txBody>
          <a:bodyPr lIns="0" tIns="0" rIns="0" bIns="0">
            <a:spAutoFit/>
          </a:bodyPr>
          <a:lstStyle/>
          <a:p>
            <a:pPr algn="ctr">
              <a:spcBef>
                <a:spcPct val="50000"/>
              </a:spcBef>
            </a:pPr>
            <a:r>
              <a:rPr lang="en-US" altLang="ko-KR" sz="2200" b="1" dirty="0">
                <a:solidFill>
                  <a:schemeClr val="bg1"/>
                </a:solidFill>
                <a:latin typeface="+mj-lt"/>
                <a:ea typeface="굴림" pitchFamily="34" charset="-127"/>
              </a:rPr>
              <a:t>Features</a:t>
            </a:r>
          </a:p>
        </p:txBody>
      </p:sp>
      <p:sp>
        <p:nvSpPr>
          <p:cNvPr id="31748" name="Text Box 4"/>
          <p:cNvSpPr txBox="1">
            <a:spLocks noChangeArrowheads="1"/>
          </p:cNvSpPr>
          <p:nvPr/>
        </p:nvSpPr>
        <p:spPr bwMode="auto">
          <a:xfrm>
            <a:off x="758825" y="2000250"/>
            <a:ext cx="3960813" cy="307777"/>
          </a:xfrm>
          <a:prstGeom prst="rect">
            <a:avLst/>
          </a:prstGeom>
          <a:solidFill>
            <a:schemeClr val="accent1"/>
          </a:solidFill>
          <a:ln w="6350">
            <a:noFill/>
            <a:miter lim="800000"/>
            <a:headEnd/>
            <a:tailEnd/>
          </a:ln>
        </p:spPr>
        <p:txBody>
          <a:bodyPr lIns="0" tIns="0" rIns="0" bIns="0">
            <a:spAutoFit/>
          </a:bodyPr>
          <a:lstStyle/>
          <a:p>
            <a:pPr algn="ctr">
              <a:spcBef>
                <a:spcPct val="50000"/>
              </a:spcBef>
            </a:pPr>
            <a:r>
              <a:rPr lang="en-US" altLang="ko-KR" sz="2000" b="1" dirty="0">
                <a:solidFill>
                  <a:schemeClr val="bg1"/>
                </a:solidFill>
                <a:latin typeface="+mj-lt"/>
                <a:ea typeface="굴림" pitchFamily="34" charset="-127"/>
              </a:rPr>
              <a:t>Project Finance</a:t>
            </a:r>
          </a:p>
        </p:txBody>
      </p:sp>
      <p:sp>
        <p:nvSpPr>
          <p:cNvPr id="31749" name="Text Box 5"/>
          <p:cNvSpPr txBox="1">
            <a:spLocks noChangeArrowheads="1"/>
          </p:cNvSpPr>
          <p:nvPr/>
        </p:nvSpPr>
        <p:spPr bwMode="auto">
          <a:xfrm>
            <a:off x="4862513" y="2000250"/>
            <a:ext cx="3960812" cy="307777"/>
          </a:xfrm>
          <a:prstGeom prst="rect">
            <a:avLst/>
          </a:prstGeom>
          <a:solidFill>
            <a:schemeClr val="accent1"/>
          </a:solidFill>
          <a:ln w="6350">
            <a:noFill/>
            <a:miter lim="800000"/>
            <a:headEnd/>
            <a:tailEnd/>
          </a:ln>
        </p:spPr>
        <p:txBody>
          <a:bodyPr lIns="0" tIns="0" rIns="0" bIns="0">
            <a:spAutoFit/>
          </a:bodyPr>
          <a:lstStyle/>
          <a:p>
            <a:pPr algn="ctr">
              <a:spcBef>
                <a:spcPct val="50000"/>
              </a:spcBef>
            </a:pPr>
            <a:r>
              <a:rPr lang="en-US" altLang="ko-KR" sz="2000" b="1" dirty="0">
                <a:solidFill>
                  <a:schemeClr val="bg1"/>
                </a:solidFill>
                <a:latin typeface="+mj-lt"/>
                <a:ea typeface="굴림" pitchFamily="34" charset="-127"/>
              </a:rPr>
              <a:t>Corporate Finance</a:t>
            </a:r>
          </a:p>
        </p:txBody>
      </p:sp>
      <p:sp>
        <p:nvSpPr>
          <p:cNvPr id="31750" name="Rectangle 6"/>
          <p:cNvSpPr>
            <a:spLocks noChangeArrowheads="1"/>
          </p:cNvSpPr>
          <p:nvPr>
            <p:custDataLst>
              <p:tags r:id="rId3"/>
            </p:custDataLst>
          </p:nvPr>
        </p:nvSpPr>
        <p:spPr bwMode="auto">
          <a:xfrm>
            <a:off x="4860925" y="2357438"/>
            <a:ext cx="3889375" cy="3529012"/>
          </a:xfrm>
          <a:prstGeom prst="rect">
            <a:avLst/>
          </a:prstGeom>
          <a:noFill/>
          <a:ln w="9525">
            <a:noFill/>
            <a:miter lim="800000"/>
            <a:headEnd/>
            <a:tailEnd/>
          </a:ln>
        </p:spPr>
        <p:txBody>
          <a:bodyPr lIns="0" tIns="0" rIns="0" bIns="0"/>
          <a:lstStyle/>
          <a:p>
            <a:pPr marL="287338" lvl="1" indent="-285750">
              <a:spcBef>
                <a:spcPct val="40000"/>
              </a:spcBef>
              <a:buClr>
                <a:srgbClr val="C40000"/>
              </a:buClr>
              <a:buSzPct val="75000"/>
              <a:buFont typeface="Wingdings" pitchFamily="2" charset="2"/>
              <a:buNone/>
            </a:pPr>
            <a:endParaRPr lang="en-AU" altLang="ko-KR" sz="1600" dirty="0">
              <a:ea typeface="굴림" pitchFamily="34" charset="-127"/>
            </a:endParaRPr>
          </a:p>
          <a:p>
            <a:pPr marL="287338" lvl="1" indent="-285750">
              <a:spcBef>
                <a:spcPct val="40000"/>
              </a:spcBef>
              <a:buClr>
                <a:srgbClr val="C40000"/>
              </a:buClr>
              <a:buSzPct val="75000"/>
              <a:buFont typeface="Wingdings" pitchFamily="2" charset="2"/>
              <a:buChar char="q"/>
            </a:pPr>
            <a:r>
              <a:rPr lang="en-AU" altLang="ko-KR" dirty="0">
                <a:latin typeface="+mn-lt"/>
              </a:rPr>
              <a:t>Company assumed to remain in business for an </a:t>
            </a:r>
            <a:r>
              <a:rPr lang="en-AU" altLang="ko-KR" u="sng" dirty="0">
                <a:latin typeface="+mn-lt"/>
              </a:rPr>
              <a:t>indefinite period </a:t>
            </a:r>
            <a:r>
              <a:rPr lang="en-AU" altLang="ko-KR" dirty="0">
                <a:latin typeface="+mn-lt"/>
              </a:rPr>
              <a:t>and losses can be rolled over.</a:t>
            </a:r>
          </a:p>
          <a:p>
            <a:pPr marL="287338" lvl="1" indent="-285750">
              <a:spcBef>
                <a:spcPct val="40000"/>
              </a:spcBef>
              <a:buClr>
                <a:srgbClr val="C40000"/>
              </a:buClr>
              <a:buSzPct val="75000"/>
              <a:buFont typeface="Wingdings" pitchFamily="2" charset="2"/>
              <a:buChar char="l"/>
            </a:pPr>
            <a:endParaRPr lang="en-AU" altLang="ko-KR" sz="1600" dirty="0">
              <a:ea typeface="굴림" pitchFamily="34" charset="-127"/>
            </a:endParaRPr>
          </a:p>
          <a:p>
            <a:pPr marL="287338" lvl="1" indent="-285750">
              <a:spcBef>
                <a:spcPct val="40000"/>
              </a:spcBef>
              <a:buClr>
                <a:srgbClr val="C40000"/>
              </a:buClr>
              <a:buSzPct val="75000"/>
              <a:buFont typeface="Wingdings" pitchFamily="2" charset="2"/>
              <a:buChar char="l"/>
            </a:pPr>
            <a:endParaRPr lang="en-AU" altLang="ko-KR" sz="1600" dirty="0">
              <a:ea typeface="굴림" pitchFamily="34" charset="-127"/>
            </a:endParaRPr>
          </a:p>
          <a:p>
            <a:pPr marL="287338" lvl="1" indent="-285750">
              <a:spcBef>
                <a:spcPct val="40000"/>
              </a:spcBef>
              <a:buClr>
                <a:srgbClr val="C40000"/>
              </a:buClr>
              <a:buSzPct val="75000"/>
              <a:buFont typeface="Wingdings" pitchFamily="2" charset="2"/>
              <a:buChar char="q"/>
            </a:pPr>
            <a:r>
              <a:rPr lang="en-AU" altLang="ko-KR" dirty="0">
                <a:latin typeface="+mn-lt"/>
              </a:rPr>
              <a:t>Leaves </a:t>
            </a:r>
            <a:r>
              <a:rPr lang="en-AU" altLang="ko-KR" u="sng" dirty="0">
                <a:latin typeface="+mn-lt"/>
              </a:rPr>
              <a:t>management of company to run business </a:t>
            </a:r>
            <a:r>
              <a:rPr lang="en-AU" altLang="ko-KR" dirty="0">
                <a:latin typeface="+mn-lt"/>
              </a:rPr>
              <a:t>as they see </a:t>
            </a:r>
            <a:r>
              <a:rPr lang="en-AU" altLang="ko-KR" dirty="0" smtClean="0">
                <a:latin typeface="+mn-lt"/>
              </a:rPr>
              <a:t>fit.</a:t>
            </a:r>
            <a:endParaRPr lang="en-AU" altLang="ko-KR" dirty="0">
              <a:latin typeface="+mn-lt"/>
            </a:endParaRPr>
          </a:p>
        </p:txBody>
      </p:sp>
      <p:sp>
        <p:nvSpPr>
          <p:cNvPr id="31751" name="Line 7"/>
          <p:cNvSpPr>
            <a:spLocks noChangeShapeType="1"/>
          </p:cNvSpPr>
          <p:nvPr/>
        </p:nvSpPr>
        <p:spPr bwMode="auto">
          <a:xfrm>
            <a:off x="758825" y="3786188"/>
            <a:ext cx="8064500" cy="0"/>
          </a:xfrm>
          <a:prstGeom prst="line">
            <a:avLst/>
          </a:prstGeom>
          <a:noFill/>
          <a:ln w="6350">
            <a:solidFill>
              <a:schemeClr val="tx1"/>
            </a:solidFill>
            <a:round/>
            <a:headEnd/>
            <a:tailEnd/>
          </a:ln>
        </p:spPr>
        <p:txBody>
          <a:bodyPr wrap="none" lIns="0" tIns="0" rIns="0" bIns="0" anchor="ctr"/>
          <a:lstStyle/>
          <a:p>
            <a:endParaRPr lang="en-US"/>
          </a:p>
        </p:txBody>
      </p:sp>
      <p:sp>
        <p:nvSpPr>
          <p:cNvPr id="31752" name="Text Box 8"/>
          <p:cNvSpPr txBox="1">
            <a:spLocks noChangeArrowheads="1"/>
          </p:cNvSpPr>
          <p:nvPr/>
        </p:nvSpPr>
        <p:spPr bwMode="auto">
          <a:xfrm rot="10800000">
            <a:off x="310456" y="2357438"/>
            <a:ext cx="307777" cy="1222375"/>
          </a:xfrm>
          <a:prstGeom prst="rect">
            <a:avLst/>
          </a:prstGeom>
          <a:solidFill>
            <a:schemeClr val="accent1"/>
          </a:solidFill>
          <a:ln w="6350">
            <a:noFill/>
            <a:miter lim="800000"/>
            <a:headEnd/>
            <a:tailEnd/>
          </a:ln>
        </p:spPr>
        <p:txBody>
          <a:bodyPr vert="eaVert" lIns="0" tIns="0" rIns="0" bIns="0">
            <a:spAutoFit/>
          </a:bodyPr>
          <a:lstStyle/>
          <a:p>
            <a:pPr algn="ctr">
              <a:spcBef>
                <a:spcPct val="50000"/>
              </a:spcBef>
            </a:pPr>
            <a:r>
              <a:rPr lang="en-US" altLang="ko-KR" sz="2000" b="1" dirty="0">
                <a:solidFill>
                  <a:schemeClr val="bg1"/>
                </a:solidFill>
                <a:latin typeface="+mj-lt"/>
                <a:ea typeface="굴림" pitchFamily="34" charset="-127"/>
              </a:rPr>
              <a:t>Duration</a:t>
            </a:r>
          </a:p>
        </p:txBody>
      </p:sp>
      <p:sp>
        <p:nvSpPr>
          <p:cNvPr id="31753" name="Text Box 9"/>
          <p:cNvSpPr txBox="1">
            <a:spLocks noChangeArrowheads="1"/>
          </p:cNvSpPr>
          <p:nvPr/>
        </p:nvSpPr>
        <p:spPr bwMode="auto">
          <a:xfrm rot="10800000">
            <a:off x="310456" y="3929063"/>
            <a:ext cx="307777" cy="1512887"/>
          </a:xfrm>
          <a:prstGeom prst="rect">
            <a:avLst/>
          </a:prstGeom>
          <a:solidFill>
            <a:schemeClr val="accent1"/>
          </a:solidFill>
          <a:ln w="6350">
            <a:noFill/>
            <a:miter lim="800000"/>
            <a:headEnd/>
            <a:tailEnd/>
          </a:ln>
        </p:spPr>
        <p:txBody>
          <a:bodyPr vert="eaVert" lIns="0" tIns="0" rIns="0" bIns="0">
            <a:spAutoFit/>
          </a:bodyPr>
          <a:lstStyle/>
          <a:p>
            <a:pPr algn="ctr">
              <a:spcBef>
                <a:spcPct val="50000"/>
              </a:spcBef>
            </a:pPr>
            <a:r>
              <a:rPr lang="en-US" altLang="ko-KR" sz="2000" b="1" dirty="0">
                <a:solidFill>
                  <a:schemeClr val="bg1"/>
                </a:solidFill>
                <a:latin typeface="+mj-lt"/>
                <a:ea typeface="굴림" pitchFamily="34" charset="-127"/>
              </a:rPr>
              <a:t>Control</a:t>
            </a:r>
          </a:p>
        </p:txBody>
      </p:sp>
      <p:sp>
        <p:nvSpPr>
          <p:cNvPr id="31754" name="Line 10"/>
          <p:cNvSpPr>
            <a:spLocks noChangeShapeType="1"/>
          </p:cNvSpPr>
          <p:nvPr/>
        </p:nvSpPr>
        <p:spPr bwMode="auto">
          <a:xfrm>
            <a:off x="755650" y="5759450"/>
            <a:ext cx="8064500" cy="0"/>
          </a:xfrm>
          <a:prstGeom prst="line">
            <a:avLst/>
          </a:prstGeom>
          <a:noFill/>
          <a:ln w="6350">
            <a:solidFill>
              <a:schemeClr val="tx1"/>
            </a:solidFill>
            <a:round/>
            <a:headEnd/>
            <a:tailEnd/>
          </a:ln>
        </p:spPr>
        <p:txBody>
          <a:bodyPr wrap="none" lIns="0" tIns="0" rIns="0" bIns="0" anchor="ctr"/>
          <a:lstStyle/>
          <a:p>
            <a:endParaRPr lang="en-US"/>
          </a:p>
        </p:txBody>
      </p:sp>
      <p:sp>
        <p:nvSpPr>
          <p:cNvPr id="16395" name="Rectangle 11"/>
          <p:cNvSpPr>
            <a:spLocks noGrp="1" noChangeArrowheads="1"/>
          </p:cNvSpPr>
          <p:nvPr>
            <p:ph type="title"/>
          </p:nvPr>
        </p:nvSpPr>
        <p:spPr/>
        <p:txBody>
          <a:bodyPr>
            <a:normAutofit/>
          </a:bodyPr>
          <a:lstStyle/>
          <a:p>
            <a:pPr fontAlgn="auto">
              <a:spcAft>
                <a:spcPts val="0"/>
              </a:spcAft>
              <a:defRPr/>
            </a:pPr>
            <a:r>
              <a:rPr lang="en-US" altLang="ko-KR" sz="3600" dirty="0" smtClean="0"/>
              <a:t>Project Finance </a:t>
            </a:r>
            <a:r>
              <a:rPr lang="en-US" altLang="ko-KR" sz="3600" dirty="0" err="1" smtClean="0"/>
              <a:t>vs</a:t>
            </a:r>
            <a:r>
              <a:rPr lang="en-US" altLang="ko-KR" sz="3600" dirty="0" smtClean="0"/>
              <a:t> Corporate Finance </a:t>
            </a:r>
            <a:endParaRPr lang="en-US" altLang="ko-KR" sz="3600" dirty="0"/>
          </a:p>
        </p:txBody>
      </p:sp>
      <p:sp>
        <p:nvSpPr>
          <p:cNvPr id="13" name="Slide Number Placeholder 12"/>
          <p:cNvSpPr>
            <a:spLocks noGrp="1"/>
          </p:cNvSpPr>
          <p:nvPr>
            <p:ph type="sldNum" sz="quarter" idx="11"/>
          </p:nvPr>
        </p:nvSpPr>
        <p:spPr>
          <a:xfrm>
            <a:off x="8229600" y="6477000"/>
            <a:ext cx="762000" cy="244475"/>
          </a:xfrm>
          <a:prstGeom prst="rect">
            <a:avLst/>
          </a:prstGeom>
        </p:spPr>
        <p:txBody>
          <a:bodyPr/>
          <a:lstStyle/>
          <a:p>
            <a:pPr algn="r">
              <a:defRPr/>
            </a:pPr>
            <a:fld id="{E3F87226-CC55-42B6-8F25-D7E8C59A378F}" type="slidenum">
              <a:rPr lang="en-US" sz="1400" smtClean="0"/>
              <a:pPr algn="r">
                <a:defRPr/>
              </a:pPr>
              <a:t>8</a:t>
            </a:fld>
            <a:endParaRPr lang="en-US" sz="1400"/>
          </a:p>
        </p:txBody>
      </p:sp>
      <p:sp>
        <p:nvSpPr>
          <p:cNvPr id="16"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53" name="Rectangle 33" descr="Large confetti"/>
          <p:cNvSpPr>
            <a:spLocks noChangeArrowheads="1"/>
          </p:cNvSpPr>
          <p:nvPr/>
        </p:nvSpPr>
        <p:spPr bwMode="auto">
          <a:xfrm>
            <a:off x="214282" y="500042"/>
            <a:ext cx="7929618" cy="525462"/>
          </a:xfrm>
          <a:prstGeom prst="rect">
            <a:avLst/>
          </a:prstGeom>
          <a:noFill/>
          <a:ln w="9525">
            <a:noFill/>
            <a:miter lim="800000"/>
            <a:headEnd/>
            <a:tailEnd/>
          </a:ln>
          <a:effectLst/>
        </p:spPr>
        <p:txBody>
          <a:bodyPr anchor="b"/>
          <a:lstStyle/>
          <a:p>
            <a:pPr fontAlgn="auto">
              <a:spcAft>
                <a:spcPts val="0"/>
              </a:spcAft>
              <a:defRPr/>
            </a:pPr>
            <a:r>
              <a:rPr lang="en-US" sz="3600" dirty="0" smtClean="0">
                <a:solidFill>
                  <a:schemeClr val="bg1"/>
                </a:solidFill>
                <a:latin typeface="+mj-lt"/>
                <a:ea typeface="+mj-ea"/>
                <a:cs typeface="+mj-cs"/>
              </a:rPr>
              <a:t>Structured/Project Finance (cont.) </a:t>
            </a:r>
          </a:p>
        </p:txBody>
      </p:sp>
      <p:sp>
        <p:nvSpPr>
          <p:cNvPr id="414754" name="Rectangle 34"/>
          <p:cNvSpPr>
            <a:spLocks noChangeArrowheads="1"/>
          </p:cNvSpPr>
          <p:nvPr/>
        </p:nvSpPr>
        <p:spPr bwMode="auto">
          <a:xfrm>
            <a:off x="214282" y="1428736"/>
            <a:ext cx="8286808" cy="5143536"/>
          </a:xfrm>
          <a:prstGeom prst="rect">
            <a:avLst/>
          </a:prstGeom>
          <a:noFill/>
          <a:ln w="9525">
            <a:noFill/>
            <a:miter lim="800000"/>
            <a:headEnd/>
            <a:tailEnd/>
          </a:ln>
          <a:effectLst/>
        </p:spPr>
        <p:txBody>
          <a:bodyPr/>
          <a:lstStyle/>
          <a:p>
            <a:pPr marL="342900" indent="-342900">
              <a:lnSpc>
                <a:spcPct val="120000"/>
              </a:lnSpc>
              <a:spcBef>
                <a:spcPct val="20000"/>
              </a:spcBef>
              <a:buClr>
                <a:srgbClr val="C00000"/>
              </a:buClr>
              <a:buSzPct val="75000"/>
            </a:pPr>
            <a:r>
              <a:rPr lang="en-US" altLang="ar-SA" sz="2000" b="1" dirty="0" smtClean="0">
                <a:solidFill>
                  <a:schemeClr val="accent1">
                    <a:lumMod val="75000"/>
                  </a:schemeClr>
                </a:solidFill>
                <a:latin typeface="+mj-lt"/>
              </a:rPr>
              <a:t>Scenarios best suited to structured/project finance solutions are:</a:t>
            </a:r>
          </a:p>
          <a:p>
            <a:pPr marL="342900" indent="-342900">
              <a:lnSpc>
                <a:spcPct val="120000"/>
              </a:lnSpc>
              <a:spcBef>
                <a:spcPct val="20000"/>
              </a:spcBef>
              <a:buClr>
                <a:srgbClr val="C00000"/>
              </a:buClr>
              <a:buSzPct val="75000"/>
              <a:buFont typeface="Wingdings" pitchFamily="2" charset="2"/>
              <a:buChar char="q"/>
            </a:pPr>
            <a:r>
              <a:rPr lang="en-US" altLang="ar-SA" dirty="0" smtClean="0">
                <a:latin typeface="+mj-lt"/>
              </a:rPr>
              <a:t>Companies with capitalization issues, i.e. who can’t borrow any further on the strength of their existing balance sheets.</a:t>
            </a:r>
          </a:p>
          <a:p>
            <a:pPr marL="342900" indent="-342900">
              <a:lnSpc>
                <a:spcPct val="120000"/>
              </a:lnSpc>
              <a:spcBef>
                <a:spcPct val="20000"/>
              </a:spcBef>
              <a:buClr>
                <a:srgbClr val="C00000"/>
              </a:buClr>
              <a:buSzPct val="75000"/>
              <a:buFont typeface="Wingdings" pitchFamily="2" charset="2"/>
              <a:buChar char="q"/>
            </a:pPr>
            <a:r>
              <a:rPr lang="en-US" altLang="ar-SA" dirty="0" smtClean="0">
                <a:latin typeface="+mj-lt"/>
              </a:rPr>
              <a:t>Public goods, where risks and rewards can be identified and captured, such as tolls, roads, bridges, and other infrastructure projects.</a:t>
            </a:r>
          </a:p>
          <a:p>
            <a:pPr marL="342900" indent="-342900">
              <a:lnSpc>
                <a:spcPct val="120000"/>
              </a:lnSpc>
              <a:spcBef>
                <a:spcPct val="20000"/>
              </a:spcBef>
              <a:buClr>
                <a:srgbClr val="C00000"/>
              </a:buClr>
              <a:buSzPct val="75000"/>
              <a:buFont typeface="Wingdings" pitchFamily="2" charset="2"/>
              <a:buChar char="q"/>
            </a:pPr>
            <a:r>
              <a:rPr lang="en-US" altLang="ar-SA" dirty="0" smtClean="0">
                <a:latin typeface="+mj-lt"/>
              </a:rPr>
              <a:t>Where the project’s risks are too large for any one stakeholder to cope with and/or where the stakeholder(s) don’t want commingling with the borrower’s other assets.</a:t>
            </a:r>
          </a:p>
          <a:p>
            <a:pPr marL="342900" indent="-342900">
              <a:lnSpc>
                <a:spcPct val="120000"/>
              </a:lnSpc>
              <a:spcBef>
                <a:spcPct val="20000"/>
              </a:spcBef>
              <a:buClr>
                <a:srgbClr val="C00000"/>
              </a:buClr>
              <a:buSzPct val="75000"/>
              <a:buFont typeface="Wingdings" pitchFamily="2" charset="2"/>
              <a:buChar char="q"/>
            </a:pPr>
            <a:endParaRPr lang="en-US" altLang="ar-SA" dirty="0" smtClean="0">
              <a:latin typeface="+mj-lt"/>
            </a:endParaRPr>
          </a:p>
          <a:p>
            <a:pPr marL="342900" indent="-342900">
              <a:lnSpc>
                <a:spcPct val="120000"/>
              </a:lnSpc>
              <a:spcBef>
                <a:spcPct val="20000"/>
              </a:spcBef>
              <a:buClr>
                <a:srgbClr val="C00000"/>
              </a:buClr>
              <a:buSzPct val="75000"/>
            </a:pPr>
            <a:endParaRPr lang="en-US" altLang="ar-SA" dirty="0" smtClean="0">
              <a:latin typeface="+mj-lt"/>
            </a:endParaRPr>
          </a:p>
          <a:p>
            <a:pPr marL="800100" lvl="1" indent="-342900">
              <a:lnSpc>
                <a:spcPct val="120000"/>
              </a:lnSpc>
              <a:spcBef>
                <a:spcPct val="20000"/>
              </a:spcBef>
              <a:buClr>
                <a:srgbClr val="C00000"/>
              </a:buClr>
              <a:buSzPct val="75000"/>
              <a:buFont typeface="Courier New" pitchFamily="49" charset="0"/>
              <a:buChar char="-"/>
            </a:pPr>
            <a:endParaRPr lang="en-US" altLang="ar-SA" dirty="0" smtClean="0">
              <a:latin typeface="+mj-lt"/>
            </a:endParaRPr>
          </a:p>
          <a:p>
            <a:pPr marL="342900" indent="-342900">
              <a:lnSpc>
                <a:spcPct val="120000"/>
              </a:lnSpc>
              <a:spcBef>
                <a:spcPct val="20000"/>
              </a:spcBef>
              <a:buClr>
                <a:srgbClr val="C00000"/>
              </a:buClr>
              <a:buSzPct val="75000"/>
              <a:buFont typeface="Wingdings" pitchFamily="2" charset="2"/>
              <a:buChar char="q"/>
            </a:pPr>
            <a:endParaRPr lang="en-US" altLang="ar-SA" b="1" dirty="0" smtClean="0">
              <a:solidFill>
                <a:schemeClr val="accent1">
                  <a:lumMod val="75000"/>
                </a:schemeClr>
              </a:solidFill>
              <a:latin typeface="+mj-lt"/>
            </a:endParaRPr>
          </a:p>
          <a:p>
            <a:pPr marL="342900" indent="-342900">
              <a:lnSpc>
                <a:spcPct val="120000"/>
              </a:lnSpc>
              <a:spcBef>
                <a:spcPct val="20000"/>
              </a:spcBef>
              <a:buClr>
                <a:srgbClr val="C00000"/>
              </a:buClr>
              <a:buSzPct val="75000"/>
            </a:pPr>
            <a:r>
              <a:rPr lang="en-US" altLang="ar-SA" sz="2000" b="1" dirty="0" smtClean="0">
                <a:solidFill>
                  <a:schemeClr val="accent1">
                    <a:lumMod val="75000"/>
                  </a:schemeClr>
                </a:solidFill>
                <a:latin typeface="+mj-lt"/>
              </a:rPr>
              <a:t> </a:t>
            </a:r>
          </a:p>
          <a:p>
            <a:pPr marL="342900" indent="-342900">
              <a:lnSpc>
                <a:spcPct val="120000"/>
              </a:lnSpc>
              <a:spcBef>
                <a:spcPct val="20000"/>
              </a:spcBef>
              <a:buClr>
                <a:srgbClr val="C00000"/>
              </a:buClr>
              <a:buSzPct val="75000"/>
              <a:buFont typeface="Wingdings" pitchFamily="2" charset="2"/>
              <a:buChar char="q"/>
            </a:pPr>
            <a:endParaRPr lang="en-US" altLang="ar-SA" dirty="0" smtClean="0">
              <a:latin typeface="+mn-lt"/>
            </a:endParaRPr>
          </a:p>
        </p:txBody>
      </p:sp>
      <p:sp>
        <p:nvSpPr>
          <p:cNvPr id="5" name="Slide Number Placeholder 4"/>
          <p:cNvSpPr>
            <a:spLocks noGrp="1"/>
          </p:cNvSpPr>
          <p:nvPr>
            <p:ph type="sldNum" sz="quarter" idx="10"/>
          </p:nvPr>
        </p:nvSpPr>
        <p:spPr/>
        <p:txBody>
          <a:bodyPr/>
          <a:lstStyle/>
          <a:p>
            <a:pPr algn="r">
              <a:defRPr/>
            </a:pPr>
            <a:fld id="{792A0F6A-928B-460D-967B-F59A7379BEC0}" type="slidenum">
              <a:rPr lang="en-US" sz="1400" smtClean="0"/>
              <a:pPr algn="r">
                <a:defRPr/>
              </a:pPr>
              <a:t>9</a:t>
            </a:fld>
            <a:endParaRPr lang="en-US" sz="1400" dirty="0"/>
          </a:p>
        </p:txBody>
      </p:sp>
      <p:sp>
        <p:nvSpPr>
          <p:cNvPr id="7" name="Footer Placeholder 7"/>
          <p:cNvSpPr txBox="1">
            <a:spLocks/>
          </p:cNvSpPr>
          <p:nvPr/>
        </p:nvSpPr>
        <p:spPr bwMode="auto">
          <a:xfrm>
            <a:off x="0" y="6472238"/>
            <a:ext cx="3286115" cy="385762"/>
          </a:xfrm>
          <a:prstGeom prst="rect">
            <a:avLst/>
          </a:prstGeom>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173AA9"/>
                </a:solidFill>
                <a:effectLst/>
                <a:uLnTx/>
                <a:uFillTx/>
                <a:latin typeface="+mn-lt"/>
                <a:ea typeface="+mn-ea"/>
                <a:cs typeface="+mn-cs"/>
              </a:rPr>
              <a:t>UBL </a:t>
            </a: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smtClean="0">
                <a:ln>
                  <a:noFill/>
                </a:ln>
                <a:solidFill>
                  <a:srgbClr val="C40000"/>
                </a:solidFill>
                <a:effectLst/>
                <a:uLnTx/>
                <a:uFillTx/>
                <a:latin typeface="+mn-lt"/>
                <a:ea typeface="+mn-ea"/>
                <a:cs typeface="+mn-cs"/>
              </a:rPr>
              <a:t>Investment Banking Group</a:t>
            </a:r>
            <a:endParaRPr kumimoji="0" lang="en-US" sz="1400" b="0" i="0" u="none" strike="noStrike" kern="1200" cap="none" spc="0" normalizeH="0" baseline="0" noProof="0" dirty="0">
              <a:ln>
                <a:noFill/>
              </a:ln>
              <a:solidFill>
                <a:srgbClr val="C4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AS_TOP" val="122.625"/>
  <p:tag name="FAS_LEFT" val="25.5"/>
  <p:tag name="FAS_HEIGHT" val="177.375"/>
  <p:tag name="FAS_WIDTH" val="328.875"/>
</p:tagLst>
</file>

<file path=ppt/tags/tag2.xml><?xml version="1.0" encoding="utf-8"?>
<p:tagLst xmlns:a="http://schemas.openxmlformats.org/drawingml/2006/main" xmlns:r="http://schemas.openxmlformats.org/officeDocument/2006/relationships" xmlns:p="http://schemas.openxmlformats.org/presentationml/2006/main">
  <p:tag name="FAS_TOP" val="122.625"/>
  <p:tag name="FAS_LEFT" val="25.5"/>
  <p:tag name="FAS_HEIGHT" val="177.375"/>
  <p:tag name="FAS_WIDTH" val="328.875"/>
</p:tagLst>
</file>

<file path=ppt/tags/tag3.xml><?xml version="1.0" encoding="utf-8"?>
<p:tagLst xmlns:a="http://schemas.openxmlformats.org/drawingml/2006/main" xmlns:r="http://schemas.openxmlformats.org/officeDocument/2006/relationships" xmlns:p="http://schemas.openxmlformats.org/presentationml/2006/main">
  <p:tag name="FAS_TOP" val="122.625"/>
  <p:tag name="FAS_LEFT" val="25.5"/>
  <p:tag name="FAS_HEIGHT" val="177.375"/>
  <p:tag name="FAS_WIDTH" val="328.875"/>
</p:tagLst>
</file>

<file path=ppt/tags/tag4.xml><?xml version="1.0" encoding="utf-8"?>
<p:tagLst xmlns:a="http://schemas.openxmlformats.org/drawingml/2006/main" xmlns:r="http://schemas.openxmlformats.org/officeDocument/2006/relationships" xmlns:p="http://schemas.openxmlformats.org/presentationml/2006/main">
  <p:tag name="FAS_TOP" val="122.625"/>
  <p:tag name="FAS_LEFT" val="25.5"/>
  <p:tag name="FAS_HEIGHT" val="177.375"/>
  <p:tag name="FAS_WIDTH" val="328.875"/>
</p:tagLst>
</file>

<file path=ppt/theme/theme1.xml><?xml version="1.0" encoding="utf-8"?>
<a:theme xmlns:a="http://schemas.openxmlformats.org/drawingml/2006/main" name="Radi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Office Theme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Office Theme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Office Theme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Office Theme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Office Theme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Office Theme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Office Theme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Office Theme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7007</TotalTime>
  <Words>2623</Words>
  <Application>Microsoft Office PowerPoint</Application>
  <PresentationFormat>On-screen Show (4:3)</PresentationFormat>
  <Paragraphs>400</Paragraphs>
  <Slides>26</Slides>
  <Notes>23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Radial</vt:lpstr>
      <vt:lpstr>Introduction to Project Finance-A Lenders’ Perspective</vt:lpstr>
      <vt:lpstr>Table of Contents</vt:lpstr>
      <vt:lpstr>Financing Large Projects - Introduction</vt:lpstr>
      <vt:lpstr>Slide 4</vt:lpstr>
      <vt:lpstr>Slide 5</vt:lpstr>
      <vt:lpstr>Slide 6</vt:lpstr>
      <vt:lpstr>Slide 7</vt:lpstr>
      <vt:lpstr>Project Finance vs Corporate Finance </vt:lpstr>
      <vt:lpstr>Slide 9</vt:lpstr>
      <vt:lpstr>Project Finance &amp; Risk Allocation</vt:lpstr>
      <vt:lpstr>Slide 11</vt:lpstr>
      <vt:lpstr>Project Finance Methodology</vt:lpstr>
      <vt:lpstr>Key Success Factors </vt:lpstr>
      <vt:lpstr>Why Project Finance?</vt:lpstr>
      <vt:lpstr>Why Project Finance? (contd…)</vt:lpstr>
      <vt:lpstr>Why Project Finance?</vt:lpstr>
      <vt:lpstr>Project Finance Sources</vt:lpstr>
      <vt:lpstr>Project Finance Sources (contd…) </vt:lpstr>
      <vt:lpstr>Project Finance Sources (contd…) </vt:lpstr>
      <vt:lpstr>Domestic Project Finance Market</vt:lpstr>
      <vt:lpstr>Domestic Project Finance Market</vt:lpstr>
      <vt:lpstr>Domestic Project Finance Market (contd . . .)</vt:lpstr>
      <vt:lpstr>Domestic Project Finance Market (contd . . .)</vt:lpstr>
      <vt:lpstr>Slide 24</vt:lpstr>
      <vt:lpstr>History of Project Finance </vt:lpstr>
      <vt:lpstr>History of Project Finance (contd…)</vt:lpstr>
    </vt:vector>
  </TitlesOfParts>
  <Company>ubl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Hamza Hasan</dc:creator>
  <cp:lastModifiedBy>Mehvish</cp:lastModifiedBy>
  <cp:revision>679</cp:revision>
  <dcterms:created xsi:type="dcterms:W3CDTF">2008-09-25T05:50:49Z</dcterms:created>
  <dcterms:modified xsi:type="dcterms:W3CDTF">2012-11-13T04:12:50Z</dcterms:modified>
</cp:coreProperties>
</file>